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512" r:id="rId4"/>
    <p:sldId id="367" r:id="rId5"/>
    <p:sldId id="445" r:id="rId6"/>
    <p:sldId id="498" r:id="rId7"/>
    <p:sldId id="501" r:id="rId8"/>
    <p:sldId id="453" r:id="rId9"/>
    <p:sldId id="574" r:id="rId10"/>
    <p:sldId id="499" r:id="rId11"/>
    <p:sldId id="448" r:id="rId12"/>
    <p:sldId id="559" r:id="rId13"/>
    <p:sldId id="560" r:id="rId14"/>
    <p:sldId id="496" r:id="rId15"/>
    <p:sldId id="577" r:id="rId16"/>
    <p:sldId id="578" r:id="rId17"/>
    <p:sldId id="500" r:id="rId18"/>
    <p:sldId id="570" r:id="rId19"/>
    <p:sldId id="579" r:id="rId20"/>
    <p:sldId id="580" r:id="rId21"/>
    <p:sldId id="450" r:id="rId22"/>
    <p:sldId id="561" r:id="rId23"/>
    <p:sldId id="562" r:id="rId24"/>
    <p:sldId id="581" r:id="rId25"/>
    <p:sldId id="563" r:id="rId26"/>
    <p:sldId id="564" r:id="rId27"/>
    <p:sldId id="565" r:id="rId28"/>
    <p:sldId id="584" r:id="rId29"/>
    <p:sldId id="566" r:id="rId30"/>
    <p:sldId id="582" r:id="rId31"/>
    <p:sldId id="585" r:id="rId32"/>
    <p:sldId id="40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1B93"/>
    <a:srgbClr val="D883FF"/>
    <a:srgbClr val="F05133"/>
    <a:srgbClr val="129179"/>
    <a:srgbClr val="18C1A1"/>
    <a:srgbClr val="FFFD78"/>
    <a:srgbClr val="FF8AD8"/>
    <a:srgbClr val="2C7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7"/>
    <p:restoredTop sz="83357"/>
  </p:normalViewPr>
  <p:slideViewPr>
    <p:cSldViewPr snapToGrid="0" snapToObjects="1">
      <p:cViewPr>
        <p:scale>
          <a:sx n="90" d="100"/>
          <a:sy n="90" d="100"/>
        </p:scale>
        <p:origin x="14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gif"/><Relationship Id="rId4" Type="http://schemas.openxmlformats.org/officeDocument/2006/relationships/image" Target="../media/image23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gif"/><Relationship Id="rId4" Type="http://schemas.openxmlformats.org/officeDocument/2006/relationships/image" Target="../media/image2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AA152-C3E0-6946-8AF2-78DEB32CB764}" type="doc">
      <dgm:prSet loTypeId="urn:microsoft.com/office/officeart/2005/8/layout/pList1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E75F50F-764C-1F41-85FD-8707B37D9338}">
      <dgm:prSet custT="1"/>
      <dgm:spPr/>
      <dgm:t>
        <a:bodyPr/>
        <a:lstStyle/>
        <a:p>
          <a:r>
            <a:rPr lang="en-ID" sz="1600" b="1" i="1" dirty="0">
              <a:solidFill>
                <a:srgbClr val="521B93"/>
              </a:solidFill>
              <a:latin typeface="Avenir Next LT Pro" panose="020B0504020202020204" pitchFamily="34" charset="77"/>
            </a:rPr>
            <a:t>The holistic principle</a:t>
          </a:r>
        </a:p>
        <a:p>
          <a:r>
            <a:rPr lang="en-ID" sz="1600" dirty="0" err="1">
              <a:latin typeface="Avenir Next LT Pro" panose="020B0504020202020204" pitchFamily="34" charset="77"/>
            </a:rPr>
            <a:t>Menyadari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bahwa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masalah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lingkungan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bersifat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kompleks</a:t>
          </a:r>
          <a:r>
            <a:rPr lang="en-ID" sz="1600" dirty="0">
              <a:latin typeface="Avenir Next LT Pro" panose="020B0504020202020204" pitchFamily="34" charset="77"/>
            </a:rPr>
            <a:t> &amp; </a:t>
          </a:r>
          <a:r>
            <a:rPr lang="en-ID" sz="1600" dirty="0" err="1">
              <a:latin typeface="Avenir Next LT Pro" panose="020B0504020202020204" pitchFamily="34" charset="77"/>
            </a:rPr>
            <a:t>saling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berkaitan</a:t>
          </a:r>
          <a:endParaRPr lang="en-ID" sz="1600" b="1" dirty="0">
            <a:solidFill>
              <a:srgbClr val="521B93"/>
            </a:solidFill>
            <a:latin typeface="Avenir Next LT Pro" panose="020B0504020202020204" pitchFamily="34" charset="77"/>
          </a:endParaRPr>
        </a:p>
      </dgm:t>
    </dgm:pt>
    <dgm:pt modelId="{32025A89-F2F2-274C-AEF7-88478E2D9E53}" type="parTrans" cxnId="{88BD8563-64F8-2B40-83C3-42A6712693D5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B7CBB643-82C9-7A45-9CA1-1C0FA1716A5F}" type="sibTrans" cxnId="{88BD8563-64F8-2B40-83C3-42A6712693D5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51EBA866-064E-D44E-8966-12E223E44F86}">
      <dgm:prSet custT="1"/>
      <dgm:spPr/>
      <dgm:t>
        <a:bodyPr/>
        <a:lstStyle/>
        <a:p>
          <a:r>
            <a:rPr lang="en-ID" sz="1600" b="1" i="1" dirty="0">
              <a:solidFill>
                <a:srgbClr val="521B93"/>
              </a:solidFill>
              <a:latin typeface="Avenir Next LT Pro" panose="020B0504020202020204" pitchFamily="34" charset="77"/>
            </a:rPr>
            <a:t>The precautionary principle</a:t>
          </a:r>
        </a:p>
        <a:p>
          <a:r>
            <a:rPr lang="en-ID" sz="1600" dirty="0" err="1">
              <a:latin typeface="Avenir Next LT Pro" panose="020B0504020202020204" pitchFamily="34" charset="77"/>
            </a:rPr>
            <a:t>Asas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kehati-hatian</a:t>
          </a:r>
          <a:r>
            <a:rPr lang="en-ID" sz="1600" dirty="0">
              <a:latin typeface="Avenir Next LT Pro" panose="020B0504020202020204" pitchFamily="34" charset="77"/>
            </a:rPr>
            <a:t>, </a:t>
          </a:r>
          <a:r>
            <a:rPr lang="en-ID" sz="1600" dirty="0" err="1">
              <a:latin typeface="Avenir Next LT Pro" panose="020B0504020202020204" pitchFamily="34" charset="77"/>
            </a:rPr>
            <a:t>selalu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mempertimbangkan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suatu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masalah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lingkungan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sejak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dini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endParaRPr lang="en-ID" sz="1600" b="1" dirty="0">
            <a:solidFill>
              <a:srgbClr val="521B93"/>
            </a:solidFill>
            <a:latin typeface="Avenir Next LT Pro" panose="020B0504020202020204" pitchFamily="34" charset="77"/>
          </a:endParaRPr>
        </a:p>
      </dgm:t>
    </dgm:pt>
    <dgm:pt modelId="{30A26A58-359F-DE4E-82E4-A4DFD268D61A}" type="parTrans" cxnId="{9A0FA3A3-EFD3-4049-8C66-3F67D107B065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29B44F5F-565D-FD46-A9C4-DC0FF3DCF890}" type="sibTrans" cxnId="{9A0FA3A3-EFD3-4049-8C66-3F67D107B065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4FFE55C8-C8F9-084D-A2A1-A5F746A8CCEF}">
      <dgm:prSet custT="1"/>
      <dgm:spPr/>
      <dgm:t>
        <a:bodyPr/>
        <a:lstStyle/>
        <a:p>
          <a:r>
            <a:rPr lang="en-ID" sz="1600" b="1" i="1" dirty="0">
              <a:solidFill>
                <a:srgbClr val="521B93"/>
              </a:solidFill>
              <a:latin typeface="Avenir Next LT Pro" panose="020B0504020202020204" pitchFamily="34" charset="77"/>
            </a:rPr>
            <a:t>The prevention principle</a:t>
          </a:r>
        </a:p>
        <a:p>
          <a:r>
            <a:rPr lang="en-ID" sz="1600" dirty="0" err="1">
              <a:latin typeface="Avenir Next LT Pro" panose="020B0504020202020204" pitchFamily="34" charset="77"/>
            </a:rPr>
            <a:t>Lebih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baik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mencegah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munculnya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masalah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lingkungan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daripada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menanganinya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setelah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ada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apalagi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setelah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parah</a:t>
          </a:r>
          <a:endParaRPr lang="en-ID" sz="1600" b="1" dirty="0">
            <a:solidFill>
              <a:srgbClr val="521B93"/>
            </a:solidFill>
            <a:latin typeface="Avenir Next LT Pro" panose="020B0504020202020204" pitchFamily="34" charset="77"/>
          </a:endParaRPr>
        </a:p>
      </dgm:t>
    </dgm:pt>
    <dgm:pt modelId="{103E4E1D-1061-994C-8F1A-34935A9081D8}" type="parTrans" cxnId="{4547EA8C-D003-9848-9F67-B24B6A5C416A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F043B218-0986-3A4D-BAEA-DCAD5B3F7517}" type="sibTrans" cxnId="{4547EA8C-D003-9848-9F67-B24B6A5C416A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7FA034C0-D702-C547-842D-92FA53577BB0}">
      <dgm:prSet custT="1"/>
      <dgm:spPr/>
      <dgm:t>
        <a:bodyPr/>
        <a:lstStyle/>
        <a:p>
          <a:r>
            <a:rPr lang="en-ID" sz="1600" b="1" i="1" dirty="0">
              <a:solidFill>
                <a:srgbClr val="521B93"/>
              </a:solidFill>
              <a:latin typeface="Avenir Next LT Pro" panose="020B0504020202020204" pitchFamily="34" charset="77"/>
            </a:rPr>
            <a:t>The reversibility principle</a:t>
          </a:r>
        </a:p>
        <a:p>
          <a:r>
            <a:rPr lang="en-ID" sz="1600" dirty="0" err="1">
              <a:latin typeface="Avenir Next LT Pro" panose="020B0504020202020204" pitchFamily="34" charset="77"/>
            </a:rPr>
            <a:t>Menghindari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membuat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keputusan</a:t>
          </a:r>
          <a:r>
            <a:rPr lang="en-ID" sz="1600" dirty="0">
              <a:latin typeface="Avenir Next LT Pro" panose="020B0504020202020204" pitchFamily="34" charset="77"/>
            </a:rPr>
            <a:t> yang </a:t>
          </a:r>
          <a:r>
            <a:rPr lang="en-ID" sz="1600" dirty="0" err="1">
              <a:latin typeface="Avenir Next LT Pro" panose="020B0504020202020204" pitchFamily="34" charset="77"/>
            </a:rPr>
            <a:t>tidak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dapat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diperbaiki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atau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dibatalkan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jika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ternyata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berbahaya</a:t>
          </a:r>
          <a:r>
            <a:rPr lang="en-ID" sz="1600" dirty="0">
              <a:latin typeface="Avenir Next LT Pro" panose="020B0504020202020204" pitchFamily="34" charset="77"/>
            </a:rPr>
            <a:t>.</a:t>
          </a:r>
          <a:endParaRPr lang="en-ID" sz="1600" b="1" dirty="0">
            <a:solidFill>
              <a:srgbClr val="521B93"/>
            </a:solidFill>
            <a:latin typeface="Avenir Next LT Pro" panose="020B0504020202020204" pitchFamily="34" charset="77"/>
          </a:endParaRPr>
        </a:p>
      </dgm:t>
    </dgm:pt>
    <dgm:pt modelId="{63FF6F2C-0088-9A46-B9E5-9F96821BBE20}" type="parTrans" cxnId="{9BB59D21-7FB9-3746-A134-638998047858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748D961B-3C72-7144-BB60-C6E146F7381B}" type="sibTrans" cxnId="{9BB59D21-7FB9-3746-A134-638998047858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97BECB60-2633-7943-BFCD-88A18F4FDB5B}" type="pres">
      <dgm:prSet presAssocID="{CF8AA152-C3E0-6946-8AF2-78DEB32CB764}" presName="Name0" presStyleCnt="0">
        <dgm:presLayoutVars>
          <dgm:dir/>
          <dgm:resizeHandles val="exact"/>
        </dgm:presLayoutVars>
      </dgm:prSet>
      <dgm:spPr/>
    </dgm:pt>
    <dgm:pt modelId="{385703F6-7BEE-9F4E-B619-223C007A4E14}" type="pres">
      <dgm:prSet presAssocID="{EE75F50F-764C-1F41-85FD-8707B37D9338}" presName="compNode" presStyleCnt="0"/>
      <dgm:spPr/>
    </dgm:pt>
    <dgm:pt modelId="{0DC0509D-9128-504A-A7CF-28C52D1AFFF2}" type="pres">
      <dgm:prSet presAssocID="{EE75F50F-764C-1F41-85FD-8707B37D933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3334A855-B951-9F46-8976-5C82A4C765C3}" type="pres">
      <dgm:prSet presAssocID="{EE75F50F-764C-1F41-85FD-8707B37D9338}" presName="textRect" presStyleLbl="revTx" presStyleIdx="0" presStyleCnt="4">
        <dgm:presLayoutVars>
          <dgm:bulletEnabled val="1"/>
        </dgm:presLayoutVars>
      </dgm:prSet>
      <dgm:spPr/>
    </dgm:pt>
    <dgm:pt modelId="{1C4FCACF-16C8-764D-BD4D-E670838F9171}" type="pres">
      <dgm:prSet presAssocID="{B7CBB643-82C9-7A45-9CA1-1C0FA1716A5F}" presName="sibTrans" presStyleLbl="sibTrans2D1" presStyleIdx="0" presStyleCnt="0"/>
      <dgm:spPr/>
    </dgm:pt>
    <dgm:pt modelId="{4F2AE4F8-EFA1-DB40-9E4C-F5A1C43A91D1}" type="pres">
      <dgm:prSet presAssocID="{51EBA866-064E-D44E-8966-12E223E44F86}" presName="compNode" presStyleCnt="0"/>
      <dgm:spPr/>
    </dgm:pt>
    <dgm:pt modelId="{5097ECD9-896B-6A44-96B1-7DB05EC21D56}" type="pres">
      <dgm:prSet presAssocID="{51EBA866-064E-D44E-8966-12E223E44F86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24346C0-F447-0949-9F4E-0E31BD1205AF}" type="pres">
      <dgm:prSet presAssocID="{51EBA866-064E-D44E-8966-12E223E44F86}" presName="textRect" presStyleLbl="revTx" presStyleIdx="1" presStyleCnt="4">
        <dgm:presLayoutVars>
          <dgm:bulletEnabled val="1"/>
        </dgm:presLayoutVars>
      </dgm:prSet>
      <dgm:spPr/>
    </dgm:pt>
    <dgm:pt modelId="{72C6A070-26ED-CF4A-8D0F-1F9D766D6384}" type="pres">
      <dgm:prSet presAssocID="{29B44F5F-565D-FD46-A9C4-DC0FF3DCF890}" presName="sibTrans" presStyleLbl="sibTrans2D1" presStyleIdx="0" presStyleCnt="0"/>
      <dgm:spPr/>
    </dgm:pt>
    <dgm:pt modelId="{EA663AE1-5D83-6A4D-B9BB-98A293F97F53}" type="pres">
      <dgm:prSet presAssocID="{4FFE55C8-C8F9-084D-A2A1-A5F746A8CCEF}" presName="compNode" presStyleCnt="0"/>
      <dgm:spPr/>
    </dgm:pt>
    <dgm:pt modelId="{82FA1AEF-0903-4041-A5E9-B73638E35863}" type="pres">
      <dgm:prSet presAssocID="{4FFE55C8-C8F9-084D-A2A1-A5F746A8CCEF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18FAF9B-219F-A840-8AB1-F8ACF0793429}" type="pres">
      <dgm:prSet presAssocID="{4FFE55C8-C8F9-084D-A2A1-A5F746A8CCEF}" presName="textRect" presStyleLbl="revTx" presStyleIdx="2" presStyleCnt="4">
        <dgm:presLayoutVars>
          <dgm:bulletEnabled val="1"/>
        </dgm:presLayoutVars>
      </dgm:prSet>
      <dgm:spPr/>
    </dgm:pt>
    <dgm:pt modelId="{CAD45605-1602-974D-9216-C7556FBFE94F}" type="pres">
      <dgm:prSet presAssocID="{F043B218-0986-3A4D-BAEA-DCAD5B3F7517}" presName="sibTrans" presStyleLbl="sibTrans2D1" presStyleIdx="0" presStyleCnt="0"/>
      <dgm:spPr/>
    </dgm:pt>
    <dgm:pt modelId="{3E7F50A8-EF07-9449-BF4A-BB7F6F883BD0}" type="pres">
      <dgm:prSet presAssocID="{7FA034C0-D702-C547-842D-92FA53577BB0}" presName="compNode" presStyleCnt="0"/>
      <dgm:spPr/>
    </dgm:pt>
    <dgm:pt modelId="{B7D5651E-C03F-0F48-941D-97D10E65C359}" type="pres">
      <dgm:prSet presAssocID="{7FA034C0-D702-C547-842D-92FA53577BB0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8048843-D56E-FF49-8B66-F89385452AF2}" type="pres">
      <dgm:prSet presAssocID="{7FA034C0-D702-C547-842D-92FA53577BB0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04DB8303-7520-844A-8DC8-35496FCB6D97}" type="presOf" srcId="{EE75F50F-764C-1F41-85FD-8707B37D9338}" destId="{3334A855-B951-9F46-8976-5C82A4C765C3}" srcOrd="0" destOrd="0" presId="urn:microsoft.com/office/officeart/2005/8/layout/pList1"/>
    <dgm:cxn modelId="{85E2921C-8883-404E-858F-44629DFBF830}" type="presOf" srcId="{29B44F5F-565D-FD46-A9C4-DC0FF3DCF890}" destId="{72C6A070-26ED-CF4A-8D0F-1F9D766D6384}" srcOrd="0" destOrd="0" presId="urn:microsoft.com/office/officeart/2005/8/layout/pList1"/>
    <dgm:cxn modelId="{049FBE1E-22DD-8F4E-B72F-042C10D583A3}" type="presOf" srcId="{F043B218-0986-3A4D-BAEA-DCAD5B3F7517}" destId="{CAD45605-1602-974D-9216-C7556FBFE94F}" srcOrd="0" destOrd="0" presId="urn:microsoft.com/office/officeart/2005/8/layout/pList1"/>
    <dgm:cxn modelId="{9BB59D21-7FB9-3746-A134-638998047858}" srcId="{CF8AA152-C3E0-6946-8AF2-78DEB32CB764}" destId="{7FA034C0-D702-C547-842D-92FA53577BB0}" srcOrd="3" destOrd="0" parTransId="{63FF6F2C-0088-9A46-B9E5-9F96821BBE20}" sibTransId="{748D961B-3C72-7144-BB60-C6E146F7381B}"/>
    <dgm:cxn modelId="{3C939543-1C08-2E4A-81F9-DC4030B4CA22}" type="presOf" srcId="{51EBA866-064E-D44E-8966-12E223E44F86}" destId="{C24346C0-F447-0949-9F4E-0E31BD1205AF}" srcOrd="0" destOrd="0" presId="urn:microsoft.com/office/officeart/2005/8/layout/pList1"/>
    <dgm:cxn modelId="{DABB1A5B-2981-BC4A-986B-81C4971C48B8}" type="presOf" srcId="{4FFE55C8-C8F9-084D-A2A1-A5F746A8CCEF}" destId="{A18FAF9B-219F-A840-8AB1-F8ACF0793429}" srcOrd="0" destOrd="0" presId="urn:microsoft.com/office/officeart/2005/8/layout/pList1"/>
    <dgm:cxn modelId="{88BD8563-64F8-2B40-83C3-42A6712693D5}" srcId="{CF8AA152-C3E0-6946-8AF2-78DEB32CB764}" destId="{EE75F50F-764C-1F41-85FD-8707B37D9338}" srcOrd="0" destOrd="0" parTransId="{32025A89-F2F2-274C-AEF7-88478E2D9E53}" sibTransId="{B7CBB643-82C9-7A45-9CA1-1C0FA1716A5F}"/>
    <dgm:cxn modelId="{17D7EC7A-1066-164B-B447-9B8A5B9DC3A1}" type="presOf" srcId="{B7CBB643-82C9-7A45-9CA1-1C0FA1716A5F}" destId="{1C4FCACF-16C8-764D-BD4D-E670838F9171}" srcOrd="0" destOrd="0" presId="urn:microsoft.com/office/officeart/2005/8/layout/pList1"/>
    <dgm:cxn modelId="{4547EA8C-D003-9848-9F67-B24B6A5C416A}" srcId="{CF8AA152-C3E0-6946-8AF2-78DEB32CB764}" destId="{4FFE55C8-C8F9-084D-A2A1-A5F746A8CCEF}" srcOrd="2" destOrd="0" parTransId="{103E4E1D-1061-994C-8F1A-34935A9081D8}" sibTransId="{F043B218-0986-3A4D-BAEA-DCAD5B3F7517}"/>
    <dgm:cxn modelId="{9A0FA3A3-EFD3-4049-8C66-3F67D107B065}" srcId="{CF8AA152-C3E0-6946-8AF2-78DEB32CB764}" destId="{51EBA866-064E-D44E-8966-12E223E44F86}" srcOrd="1" destOrd="0" parTransId="{30A26A58-359F-DE4E-82E4-A4DFD268D61A}" sibTransId="{29B44F5F-565D-FD46-A9C4-DC0FF3DCF890}"/>
    <dgm:cxn modelId="{A11A82BA-7D92-7740-8D4C-E4A8805DA154}" type="presOf" srcId="{CF8AA152-C3E0-6946-8AF2-78DEB32CB764}" destId="{97BECB60-2633-7943-BFCD-88A18F4FDB5B}" srcOrd="0" destOrd="0" presId="urn:microsoft.com/office/officeart/2005/8/layout/pList1"/>
    <dgm:cxn modelId="{524290FD-7A39-4D4C-A8A2-EB090386B1FF}" type="presOf" srcId="{7FA034C0-D702-C547-842D-92FA53577BB0}" destId="{F8048843-D56E-FF49-8B66-F89385452AF2}" srcOrd="0" destOrd="0" presId="urn:microsoft.com/office/officeart/2005/8/layout/pList1"/>
    <dgm:cxn modelId="{DC62132C-82EA-6444-B0DF-2582E62EEAD5}" type="presParOf" srcId="{97BECB60-2633-7943-BFCD-88A18F4FDB5B}" destId="{385703F6-7BEE-9F4E-B619-223C007A4E14}" srcOrd="0" destOrd="0" presId="urn:microsoft.com/office/officeart/2005/8/layout/pList1"/>
    <dgm:cxn modelId="{B83DAF03-7279-B64E-A12C-A24FF203FFCD}" type="presParOf" srcId="{385703F6-7BEE-9F4E-B619-223C007A4E14}" destId="{0DC0509D-9128-504A-A7CF-28C52D1AFFF2}" srcOrd="0" destOrd="0" presId="urn:microsoft.com/office/officeart/2005/8/layout/pList1"/>
    <dgm:cxn modelId="{903F97DD-25B2-A643-8D40-55EA1868ED30}" type="presParOf" srcId="{385703F6-7BEE-9F4E-B619-223C007A4E14}" destId="{3334A855-B951-9F46-8976-5C82A4C765C3}" srcOrd="1" destOrd="0" presId="urn:microsoft.com/office/officeart/2005/8/layout/pList1"/>
    <dgm:cxn modelId="{D5D60685-AE23-734D-87EC-B33361086C61}" type="presParOf" srcId="{97BECB60-2633-7943-BFCD-88A18F4FDB5B}" destId="{1C4FCACF-16C8-764D-BD4D-E670838F9171}" srcOrd="1" destOrd="0" presId="urn:microsoft.com/office/officeart/2005/8/layout/pList1"/>
    <dgm:cxn modelId="{DD943FE1-909B-5647-A557-49462A1F1057}" type="presParOf" srcId="{97BECB60-2633-7943-BFCD-88A18F4FDB5B}" destId="{4F2AE4F8-EFA1-DB40-9E4C-F5A1C43A91D1}" srcOrd="2" destOrd="0" presId="urn:microsoft.com/office/officeart/2005/8/layout/pList1"/>
    <dgm:cxn modelId="{988784D7-A5A2-454D-B0CC-B1F32B63AB5D}" type="presParOf" srcId="{4F2AE4F8-EFA1-DB40-9E4C-F5A1C43A91D1}" destId="{5097ECD9-896B-6A44-96B1-7DB05EC21D56}" srcOrd="0" destOrd="0" presId="urn:microsoft.com/office/officeart/2005/8/layout/pList1"/>
    <dgm:cxn modelId="{681C4C95-14E1-404A-A5F1-3E07A3A8BD94}" type="presParOf" srcId="{4F2AE4F8-EFA1-DB40-9E4C-F5A1C43A91D1}" destId="{C24346C0-F447-0949-9F4E-0E31BD1205AF}" srcOrd="1" destOrd="0" presId="urn:microsoft.com/office/officeart/2005/8/layout/pList1"/>
    <dgm:cxn modelId="{542664B1-60DC-B944-948D-6EFAD336679B}" type="presParOf" srcId="{97BECB60-2633-7943-BFCD-88A18F4FDB5B}" destId="{72C6A070-26ED-CF4A-8D0F-1F9D766D6384}" srcOrd="3" destOrd="0" presId="urn:microsoft.com/office/officeart/2005/8/layout/pList1"/>
    <dgm:cxn modelId="{8C1EBDA3-DA88-4042-AC5E-D13A7D2371B9}" type="presParOf" srcId="{97BECB60-2633-7943-BFCD-88A18F4FDB5B}" destId="{EA663AE1-5D83-6A4D-B9BB-98A293F97F53}" srcOrd="4" destOrd="0" presId="urn:microsoft.com/office/officeart/2005/8/layout/pList1"/>
    <dgm:cxn modelId="{D41E6C04-F219-F842-892D-3464E15FC25B}" type="presParOf" srcId="{EA663AE1-5D83-6A4D-B9BB-98A293F97F53}" destId="{82FA1AEF-0903-4041-A5E9-B73638E35863}" srcOrd="0" destOrd="0" presId="urn:microsoft.com/office/officeart/2005/8/layout/pList1"/>
    <dgm:cxn modelId="{DADBB6C6-EB5F-6744-BD86-029D7D3C4DC0}" type="presParOf" srcId="{EA663AE1-5D83-6A4D-B9BB-98A293F97F53}" destId="{A18FAF9B-219F-A840-8AB1-F8ACF0793429}" srcOrd="1" destOrd="0" presId="urn:microsoft.com/office/officeart/2005/8/layout/pList1"/>
    <dgm:cxn modelId="{070128F0-5DE2-D142-AF4B-047A3E0A8543}" type="presParOf" srcId="{97BECB60-2633-7943-BFCD-88A18F4FDB5B}" destId="{CAD45605-1602-974D-9216-C7556FBFE94F}" srcOrd="5" destOrd="0" presId="urn:microsoft.com/office/officeart/2005/8/layout/pList1"/>
    <dgm:cxn modelId="{E281D5F7-B858-174E-923B-0C2F31A10E95}" type="presParOf" srcId="{97BECB60-2633-7943-BFCD-88A18F4FDB5B}" destId="{3E7F50A8-EF07-9449-BF4A-BB7F6F883BD0}" srcOrd="6" destOrd="0" presId="urn:microsoft.com/office/officeart/2005/8/layout/pList1"/>
    <dgm:cxn modelId="{FA0C5E37-DD08-0347-AAC8-CCBAF1DA9EC6}" type="presParOf" srcId="{3E7F50A8-EF07-9449-BF4A-BB7F6F883BD0}" destId="{B7D5651E-C03F-0F48-941D-97D10E65C359}" srcOrd="0" destOrd="0" presId="urn:microsoft.com/office/officeart/2005/8/layout/pList1"/>
    <dgm:cxn modelId="{D6ACC2E4-5F0C-014D-9C97-57417F88AF1F}" type="presParOf" srcId="{3E7F50A8-EF07-9449-BF4A-BB7F6F883BD0}" destId="{F8048843-D56E-FF49-8B66-F89385452AF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8AA152-C3E0-6946-8AF2-78DEB32CB764}" type="doc">
      <dgm:prSet loTypeId="urn:microsoft.com/office/officeart/2005/8/layout/pList1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E75F50F-764C-1F41-85FD-8707B37D9338}">
      <dgm:prSet custT="1"/>
      <dgm:spPr/>
      <dgm:t>
        <a:bodyPr/>
        <a:lstStyle/>
        <a:p>
          <a:r>
            <a:rPr lang="en-ID" sz="1600" b="1" i="1" dirty="0">
              <a:solidFill>
                <a:srgbClr val="521B93"/>
              </a:solidFill>
              <a:latin typeface="Avenir Next LT Pro" panose="020B0504020202020204" pitchFamily="34" charset="77"/>
            </a:rPr>
            <a:t>The net energy principle</a:t>
          </a:r>
        </a:p>
        <a:p>
          <a:r>
            <a:rPr lang="en-ID" sz="1600" dirty="0" err="1">
              <a:latin typeface="Avenir Next LT Pro" panose="020B0504020202020204" pitchFamily="34" charset="77"/>
            </a:rPr>
            <a:t>Menghindari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penggunaan</a:t>
          </a:r>
          <a:r>
            <a:rPr lang="en-ID" sz="1600" dirty="0">
              <a:latin typeface="Avenir Next LT Pro" panose="020B0504020202020204" pitchFamily="34" charset="77"/>
            </a:rPr>
            <a:t> SD </a:t>
          </a:r>
          <a:r>
            <a:rPr lang="en-ID" sz="1600" dirty="0" err="1">
              <a:latin typeface="Avenir Next LT Pro" panose="020B0504020202020204" pitchFamily="34" charset="77"/>
            </a:rPr>
            <a:t>energi</a:t>
          </a:r>
          <a:r>
            <a:rPr lang="en-ID" sz="1600" dirty="0">
              <a:latin typeface="Avenir Next LT Pro" panose="020B0504020202020204" pitchFamily="34" charset="77"/>
            </a:rPr>
            <a:t> dan </a:t>
          </a:r>
          <a:r>
            <a:rPr lang="en-ID" sz="1600" dirty="0" err="1">
              <a:latin typeface="Avenir Next LT Pro" panose="020B0504020202020204" pitchFamily="34" charset="77"/>
            </a:rPr>
            <a:t>teknologi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dengan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hasil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energi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bersih</a:t>
          </a:r>
          <a:r>
            <a:rPr lang="en-ID" sz="1600" dirty="0">
              <a:latin typeface="Avenir Next LT Pro" panose="020B0504020202020204" pitchFamily="34" charset="77"/>
            </a:rPr>
            <a:t> yang </a:t>
          </a:r>
          <a:r>
            <a:rPr lang="en-ID" sz="1600" dirty="0" err="1">
              <a:latin typeface="Avenir Next LT Pro" panose="020B0504020202020204" pitchFamily="34" charset="77"/>
            </a:rPr>
            <a:t>rendah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atau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negatif</a:t>
          </a:r>
          <a:r>
            <a:rPr lang="en-ID" sz="1600" dirty="0">
              <a:latin typeface="Avenir Next LT Pro" panose="020B0504020202020204" pitchFamily="34" charset="77"/>
            </a:rPr>
            <a:t> (</a:t>
          </a:r>
          <a:r>
            <a:rPr lang="en-ID" sz="1600" dirty="0" err="1">
              <a:latin typeface="Avenir Next LT Pro" panose="020B0504020202020204" pitchFamily="34" charset="77"/>
            </a:rPr>
            <a:t>tidak</a:t>
          </a:r>
          <a:r>
            <a:rPr lang="en-ID" sz="1600" dirty="0">
              <a:latin typeface="Avenir Next LT Pro" panose="020B0504020202020204" pitchFamily="34" charset="77"/>
            </a:rPr>
            <a:t> </a:t>
          </a:r>
          <a:r>
            <a:rPr lang="en-ID" sz="1600" dirty="0" err="1">
              <a:latin typeface="Avenir Next LT Pro" panose="020B0504020202020204" pitchFamily="34" charset="77"/>
            </a:rPr>
            <a:t>efisien</a:t>
          </a:r>
          <a:r>
            <a:rPr lang="en-ID" sz="1600" dirty="0">
              <a:latin typeface="Avenir Next LT Pro" panose="020B0504020202020204" pitchFamily="34" charset="77"/>
            </a:rPr>
            <a:t>)</a:t>
          </a:r>
          <a:endParaRPr lang="en-ID" sz="1600" b="1" dirty="0">
            <a:solidFill>
              <a:srgbClr val="521B93"/>
            </a:solidFill>
            <a:latin typeface="Avenir Next LT Pro" panose="020B0504020202020204" pitchFamily="34" charset="77"/>
          </a:endParaRPr>
        </a:p>
      </dgm:t>
    </dgm:pt>
    <dgm:pt modelId="{32025A89-F2F2-274C-AEF7-88478E2D9E53}" type="parTrans" cxnId="{88BD8563-64F8-2B40-83C3-42A6712693D5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B7CBB643-82C9-7A45-9CA1-1C0FA1716A5F}" type="sibTrans" cxnId="{88BD8563-64F8-2B40-83C3-42A6712693D5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F2D71512-37E7-8948-B709-BAB0DB8E9F43}">
      <dgm:prSet custT="1"/>
      <dgm:spPr/>
      <dgm:t>
        <a:bodyPr/>
        <a:lstStyle/>
        <a:p>
          <a:r>
            <a:rPr lang="en-ID" sz="1600" b="1" i="1" dirty="0">
              <a:solidFill>
                <a:srgbClr val="521B93"/>
              </a:solidFill>
              <a:latin typeface="Avenir Next LT Pro" panose="020B0504020202020204" pitchFamily="34" charset="77"/>
            </a:rPr>
            <a:t>The polluter-pays principle</a:t>
          </a:r>
        </a:p>
        <a:p>
          <a:r>
            <a:rPr lang="en-ID" sz="1600" i="0" dirty="0" err="1">
              <a:latin typeface="Avenir Next LT Pro" panose="020B0504020202020204" pitchFamily="34" charset="77"/>
            </a:rPr>
            <a:t>Memastikan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pencemar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menanggung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biaya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terkait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polusi</a:t>
          </a:r>
          <a:r>
            <a:rPr lang="en-ID" sz="1600" i="0" dirty="0">
              <a:latin typeface="Avenir Next LT Pro" panose="020B0504020202020204" pitchFamily="34" charset="77"/>
            </a:rPr>
            <a:t> &amp; </a:t>
          </a:r>
          <a:r>
            <a:rPr lang="en-ID" sz="1600" i="0" dirty="0" err="1">
              <a:latin typeface="Avenir Next LT Pro" panose="020B0504020202020204" pitchFamily="34" charset="77"/>
            </a:rPr>
            <a:t>limbah</a:t>
          </a:r>
          <a:r>
            <a:rPr lang="en-ID" sz="1600" i="0" dirty="0">
              <a:latin typeface="Avenir Next LT Pro" panose="020B0504020202020204" pitchFamily="34" charset="77"/>
            </a:rPr>
            <a:t> yang </a:t>
          </a:r>
          <a:r>
            <a:rPr lang="en-ID" sz="1600" i="0" dirty="0" err="1">
              <a:latin typeface="Avenir Next LT Pro" panose="020B0504020202020204" pitchFamily="34" charset="77"/>
            </a:rPr>
            <a:t>mereka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hasilkan</a:t>
          </a:r>
          <a:r>
            <a:rPr lang="en-ID" sz="1600" i="0" dirty="0">
              <a:latin typeface="Avenir Next LT Pro" panose="020B0504020202020204" pitchFamily="34" charset="77"/>
            </a:rPr>
            <a:t>.</a:t>
          </a:r>
          <a:endParaRPr lang="en-ID" sz="1600" b="1" i="0" dirty="0">
            <a:solidFill>
              <a:srgbClr val="521B93"/>
            </a:solidFill>
            <a:latin typeface="Avenir Next LT Pro" panose="020B0504020202020204" pitchFamily="34" charset="77"/>
          </a:endParaRPr>
        </a:p>
      </dgm:t>
    </dgm:pt>
    <dgm:pt modelId="{D1F17707-58C5-3E41-A2BB-4A3A4A39FB31}" type="parTrans" cxnId="{4A45CA7A-8A02-C642-AE33-1B67897AC7A2}">
      <dgm:prSet/>
      <dgm:spPr/>
      <dgm:t>
        <a:bodyPr/>
        <a:lstStyle/>
        <a:p>
          <a:endParaRPr lang="en-US"/>
        </a:p>
      </dgm:t>
    </dgm:pt>
    <dgm:pt modelId="{4513EF0F-D3A5-6E49-9777-3DAF02A62C4A}" type="sibTrans" cxnId="{4A45CA7A-8A02-C642-AE33-1B67897AC7A2}">
      <dgm:prSet/>
      <dgm:spPr/>
      <dgm:t>
        <a:bodyPr/>
        <a:lstStyle/>
        <a:p>
          <a:endParaRPr lang="en-US"/>
        </a:p>
      </dgm:t>
    </dgm:pt>
    <dgm:pt modelId="{5BBC43D6-D1A4-F048-90C6-8342DDEEC71D}">
      <dgm:prSet custT="1"/>
      <dgm:spPr/>
      <dgm:t>
        <a:bodyPr/>
        <a:lstStyle/>
        <a:p>
          <a:r>
            <a:rPr lang="en-ID" sz="1600" b="1" i="1" dirty="0">
              <a:solidFill>
                <a:srgbClr val="521B93"/>
              </a:solidFill>
              <a:latin typeface="Avenir Next LT Pro" panose="020B0504020202020204" pitchFamily="34" charset="77"/>
            </a:rPr>
            <a:t>The environmental justice principle</a:t>
          </a:r>
        </a:p>
        <a:p>
          <a:r>
            <a:rPr lang="en-ID" sz="1600" i="0" dirty="0" err="1">
              <a:latin typeface="Avenir Next LT Pro" panose="020B0504020202020204" pitchFamily="34" charset="77"/>
            </a:rPr>
            <a:t>Memastikan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tidak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ada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kelompok</a:t>
          </a:r>
          <a:r>
            <a:rPr lang="en-ID" sz="1600" i="0" dirty="0">
              <a:latin typeface="Avenir Next LT Pro" panose="020B0504020202020204" pitchFamily="34" charset="77"/>
            </a:rPr>
            <a:t> orang yang </a:t>
          </a:r>
          <a:r>
            <a:rPr lang="en-ID" sz="1600" i="0" dirty="0" err="1">
              <a:latin typeface="Avenir Next LT Pro" panose="020B0504020202020204" pitchFamily="34" charset="77"/>
            </a:rPr>
            <a:t>menanggung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beban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lingkungan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atau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pelaksanaan</a:t>
          </a:r>
          <a:r>
            <a:rPr lang="en-ID" sz="1600" i="0" dirty="0">
              <a:latin typeface="Avenir Next LT Pro" panose="020B0504020202020204" pitchFamily="34" charset="77"/>
            </a:rPr>
            <a:t> UU </a:t>
          </a:r>
          <a:r>
            <a:rPr lang="en-ID" sz="1600" i="0" dirty="0" err="1">
              <a:latin typeface="Avenir Next LT Pro" panose="020B0504020202020204" pitchFamily="34" charset="77"/>
            </a:rPr>
            <a:t>lingkungan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secara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tidak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adil</a:t>
          </a:r>
          <a:endParaRPr lang="en-ID" sz="1600" b="1" i="0" dirty="0">
            <a:solidFill>
              <a:srgbClr val="521B93"/>
            </a:solidFill>
            <a:latin typeface="Avenir Next LT Pro" panose="020B0504020202020204" pitchFamily="34" charset="77"/>
          </a:endParaRPr>
        </a:p>
      </dgm:t>
    </dgm:pt>
    <dgm:pt modelId="{4CC9A745-BD74-1C43-BB4D-FB48629E75D2}" type="parTrans" cxnId="{A15B4154-6A2F-0E49-9A8B-7A73123AFB7C}">
      <dgm:prSet/>
      <dgm:spPr/>
      <dgm:t>
        <a:bodyPr/>
        <a:lstStyle/>
        <a:p>
          <a:endParaRPr lang="en-US"/>
        </a:p>
      </dgm:t>
    </dgm:pt>
    <dgm:pt modelId="{99795963-A3D8-DA48-8846-0C3AB48C3024}" type="sibTrans" cxnId="{A15B4154-6A2F-0E49-9A8B-7A73123AFB7C}">
      <dgm:prSet/>
      <dgm:spPr/>
      <dgm:t>
        <a:bodyPr/>
        <a:lstStyle/>
        <a:p>
          <a:endParaRPr lang="en-US"/>
        </a:p>
      </dgm:t>
    </dgm:pt>
    <dgm:pt modelId="{9AE85ADB-5384-AF4D-BBCA-7C8C962BA0F3}">
      <dgm:prSet custT="1"/>
      <dgm:spPr/>
      <dgm:t>
        <a:bodyPr/>
        <a:lstStyle/>
        <a:p>
          <a:r>
            <a:rPr lang="en-ID" sz="1600" b="1" i="1" dirty="0">
              <a:solidFill>
                <a:srgbClr val="521B93"/>
              </a:solidFill>
              <a:latin typeface="Avenir Next LT Pro" panose="020B0504020202020204" pitchFamily="34" charset="77"/>
            </a:rPr>
            <a:t>The triple bottom line principle</a:t>
          </a:r>
        </a:p>
        <a:p>
          <a:r>
            <a:rPr lang="en-ID" sz="1600" i="0" dirty="0" err="1">
              <a:latin typeface="Avenir Next LT Pro" panose="020B0504020202020204" pitchFamily="34" charset="77"/>
            </a:rPr>
            <a:t>Memastikan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keselarasan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antara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kepentingan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ekonomi</a:t>
          </a:r>
          <a:r>
            <a:rPr lang="en-ID" sz="1600" i="0" dirty="0">
              <a:latin typeface="Avenir Next LT Pro" panose="020B0504020202020204" pitchFamily="34" charset="77"/>
            </a:rPr>
            <a:t>, </a:t>
          </a:r>
          <a:r>
            <a:rPr lang="en-ID" sz="1600" i="0" dirty="0" err="1">
              <a:latin typeface="Avenir Next LT Pro" panose="020B0504020202020204" pitchFamily="34" charset="77"/>
            </a:rPr>
            <a:t>lingkungan</a:t>
          </a:r>
          <a:r>
            <a:rPr lang="en-ID" sz="1600" i="0" dirty="0">
              <a:latin typeface="Avenir Next LT Pro" panose="020B0504020202020204" pitchFamily="34" charset="77"/>
            </a:rPr>
            <a:t> &amp; </a:t>
          </a:r>
          <a:r>
            <a:rPr lang="en-ID" sz="1600" i="0" dirty="0" err="1">
              <a:latin typeface="Avenir Next LT Pro" panose="020B0504020202020204" pitchFamily="34" charset="77"/>
            </a:rPr>
            <a:t>sosial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untuk</a:t>
          </a:r>
          <a:r>
            <a:rPr lang="en-ID" sz="1600" i="0" dirty="0">
              <a:latin typeface="Avenir Next LT Pro" panose="020B0504020202020204" pitchFamily="34" charset="77"/>
            </a:rPr>
            <a:t> </a:t>
          </a:r>
          <a:r>
            <a:rPr lang="en-ID" sz="1600" i="0" dirty="0" err="1">
              <a:latin typeface="Avenir Next LT Pro" panose="020B0504020202020204" pitchFamily="34" charset="77"/>
            </a:rPr>
            <a:t>menjamin</a:t>
          </a:r>
          <a:r>
            <a:rPr lang="en-ID" sz="1600" i="1" dirty="0">
              <a:latin typeface="Avenir Next LT Pro" panose="020B0504020202020204" pitchFamily="34" charset="77"/>
            </a:rPr>
            <a:t> sustainability</a:t>
          </a:r>
          <a:endParaRPr lang="en-ID" sz="1600" b="1" dirty="0">
            <a:solidFill>
              <a:srgbClr val="521B93"/>
            </a:solidFill>
            <a:latin typeface="Avenir Next LT Pro" panose="020B0504020202020204" pitchFamily="34" charset="77"/>
          </a:endParaRPr>
        </a:p>
      </dgm:t>
    </dgm:pt>
    <dgm:pt modelId="{2A97AD25-4E08-644D-97BB-523F461FA413}" type="parTrans" cxnId="{ED3F841C-2204-EA47-93E9-6814BF622797}">
      <dgm:prSet/>
      <dgm:spPr/>
      <dgm:t>
        <a:bodyPr/>
        <a:lstStyle/>
        <a:p>
          <a:endParaRPr lang="en-US"/>
        </a:p>
      </dgm:t>
    </dgm:pt>
    <dgm:pt modelId="{D972D8E5-F74A-9145-A79D-AF3A4221CBB3}" type="sibTrans" cxnId="{ED3F841C-2204-EA47-93E9-6814BF622797}">
      <dgm:prSet/>
      <dgm:spPr/>
      <dgm:t>
        <a:bodyPr/>
        <a:lstStyle/>
        <a:p>
          <a:endParaRPr lang="en-US"/>
        </a:p>
      </dgm:t>
    </dgm:pt>
    <dgm:pt modelId="{97BECB60-2633-7943-BFCD-88A18F4FDB5B}" type="pres">
      <dgm:prSet presAssocID="{CF8AA152-C3E0-6946-8AF2-78DEB32CB764}" presName="Name0" presStyleCnt="0">
        <dgm:presLayoutVars>
          <dgm:dir/>
          <dgm:resizeHandles val="exact"/>
        </dgm:presLayoutVars>
      </dgm:prSet>
      <dgm:spPr/>
    </dgm:pt>
    <dgm:pt modelId="{385703F6-7BEE-9F4E-B619-223C007A4E14}" type="pres">
      <dgm:prSet presAssocID="{EE75F50F-764C-1F41-85FD-8707B37D9338}" presName="compNode" presStyleCnt="0"/>
      <dgm:spPr/>
    </dgm:pt>
    <dgm:pt modelId="{0DC0509D-9128-504A-A7CF-28C52D1AFFF2}" type="pres">
      <dgm:prSet presAssocID="{EE75F50F-764C-1F41-85FD-8707B37D933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334A855-B951-9F46-8976-5C82A4C765C3}" type="pres">
      <dgm:prSet presAssocID="{EE75F50F-764C-1F41-85FD-8707B37D9338}" presName="textRect" presStyleLbl="revTx" presStyleIdx="0" presStyleCnt="4">
        <dgm:presLayoutVars>
          <dgm:bulletEnabled val="1"/>
        </dgm:presLayoutVars>
      </dgm:prSet>
      <dgm:spPr/>
    </dgm:pt>
    <dgm:pt modelId="{1C4FCACF-16C8-764D-BD4D-E670838F9171}" type="pres">
      <dgm:prSet presAssocID="{B7CBB643-82C9-7A45-9CA1-1C0FA1716A5F}" presName="sibTrans" presStyleLbl="sibTrans2D1" presStyleIdx="0" presStyleCnt="0"/>
      <dgm:spPr/>
    </dgm:pt>
    <dgm:pt modelId="{4BD3E077-9E4A-5C43-83A7-1892BF3080F8}" type="pres">
      <dgm:prSet presAssocID="{F2D71512-37E7-8948-B709-BAB0DB8E9F43}" presName="compNode" presStyleCnt="0"/>
      <dgm:spPr/>
    </dgm:pt>
    <dgm:pt modelId="{ABC51C13-856F-5142-A813-789753542F1D}" type="pres">
      <dgm:prSet presAssocID="{F2D71512-37E7-8948-B709-BAB0DB8E9F43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E2999E0-1A33-F842-98AD-3583D6105E13}" type="pres">
      <dgm:prSet presAssocID="{F2D71512-37E7-8948-B709-BAB0DB8E9F43}" presName="textRect" presStyleLbl="revTx" presStyleIdx="1" presStyleCnt="4">
        <dgm:presLayoutVars>
          <dgm:bulletEnabled val="1"/>
        </dgm:presLayoutVars>
      </dgm:prSet>
      <dgm:spPr/>
    </dgm:pt>
    <dgm:pt modelId="{D4910816-CF26-E547-91ED-DDAEF5BAADB5}" type="pres">
      <dgm:prSet presAssocID="{4513EF0F-D3A5-6E49-9777-3DAF02A62C4A}" presName="sibTrans" presStyleLbl="sibTrans2D1" presStyleIdx="0" presStyleCnt="0"/>
      <dgm:spPr/>
    </dgm:pt>
    <dgm:pt modelId="{4C3D6F95-8B4A-074C-BA65-DCAC9734B38E}" type="pres">
      <dgm:prSet presAssocID="{5BBC43D6-D1A4-F048-90C6-8342DDEEC71D}" presName="compNode" presStyleCnt="0"/>
      <dgm:spPr/>
    </dgm:pt>
    <dgm:pt modelId="{3BDC23EC-44D2-DD45-9587-966972863968}" type="pres">
      <dgm:prSet presAssocID="{5BBC43D6-D1A4-F048-90C6-8342DDEEC71D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B74AEDB-31E1-EA46-A158-82658392CE96}" type="pres">
      <dgm:prSet presAssocID="{5BBC43D6-D1A4-F048-90C6-8342DDEEC71D}" presName="textRect" presStyleLbl="revTx" presStyleIdx="2" presStyleCnt="4">
        <dgm:presLayoutVars>
          <dgm:bulletEnabled val="1"/>
        </dgm:presLayoutVars>
      </dgm:prSet>
      <dgm:spPr/>
    </dgm:pt>
    <dgm:pt modelId="{C4B3BBDA-905A-BF40-813D-2E9683E08588}" type="pres">
      <dgm:prSet presAssocID="{99795963-A3D8-DA48-8846-0C3AB48C3024}" presName="sibTrans" presStyleLbl="sibTrans2D1" presStyleIdx="0" presStyleCnt="0"/>
      <dgm:spPr/>
    </dgm:pt>
    <dgm:pt modelId="{3749E476-3DCB-8B49-917C-6A80144F38CF}" type="pres">
      <dgm:prSet presAssocID="{9AE85ADB-5384-AF4D-BBCA-7C8C962BA0F3}" presName="compNode" presStyleCnt="0"/>
      <dgm:spPr/>
    </dgm:pt>
    <dgm:pt modelId="{C156030C-A04A-FA4A-989C-B59859623A96}" type="pres">
      <dgm:prSet presAssocID="{9AE85ADB-5384-AF4D-BBCA-7C8C962BA0F3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E689D59-8673-884B-A74E-9ABFF02C71F3}" type="pres">
      <dgm:prSet presAssocID="{9AE85ADB-5384-AF4D-BBCA-7C8C962BA0F3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04DB8303-7520-844A-8DC8-35496FCB6D97}" type="presOf" srcId="{EE75F50F-764C-1F41-85FD-8707B37D9338}" destId="{3334A855-B951-9F46-8976-5C82A4C765C3}" srcOrd="0" destOrd="0" presId="urn:microsoft.com/office/officeart/2005/8/layout/pList1"/>
    <dgm:cxn modelId="{ED3F841C-2204-EA47-93E9-6814BF622797}" srcId="{CF8AA152-C3E0-6946-8AF2-78DEB32CB764}" destId="{9AE85ADB-5384-AF4D-BBCA-7C8C962BA0F3}" srcOrd="3" destOrd="0" parTransId="{2A97AD25-4E08-644D-97BB-523F461FA413}" sibTransId="{D972D8E5-F74A-9145-A79D-AF3A4221CBB3}"/>
    <dgm:cxn modelId="{FBFD8C38-3CA7-634F-853C-F453D324320F}" type="presOf" srcId="{F2D71512-37E7-8948-B709-BAB0DB8E9F43}" destId="{EE2999E0-1A33-F842-98AD-3583D6105E13}" srcOrd="0" destOrd="0" presId="urn:microsoft.com/office/officeart/2005/8/layout/pList1"/>
    <dgm:cxn modelId="{A15B4154-6A2F-0E49-9A8B-7A73123AFB7C}" srcId="{CF8AA152-C3E0-6946-8AF2-78DEB32CB764}" destId="{5BBC43D6-D1A4-F048-90C6-8342DDEEC71D}" srcOrd="2" destOrd="0" parTransId="{4CC9A745-BD74-1C43-BB4D-FB48629E75D2}" sibTransId="{99795963-A3D8-DA48-8846-0C3AB48C3024}"/>
    <dgm:cxn modelId="{88BD8563-64F8-2B40-83C3-42A6712693D5}" srcId="{CF8AA152-C3E0-6946-8AF2-78DEB32CB764}" destId="{EE75F50F-764C-1F41-85FD-8707B37D9338}" srcOrd="0" destOrd="0" parTransId="{32025A89-F2F2-274C-AEF7-88478E2D9E53}" sibTransId="{B7CBB643-82C9-7A45-9CA1-1C0FA1716A5F}"/>
    <dgm:cxn modelId="{C3A75179-A906-8E47-81E6-2F117C536C70}" type="presOf" srcId="{4513EF0F-D3A5-6E49-9777-3DAF02A62C4A}" destId="{D4910816-CF26-E547-91ED-DDAEF5BAADB5}" srcOrd="0" destOrd="0" presId="urn:microsoft.com/office/officeart/2005/8/layout/pList1"/>
    <dgm:cxn modelId="{4A45CA7A-8A02-C642-AE33-1B67897AC7A2}" srcId="{CF8AA152-C3E0-6946-8AF2-78DEB32CB764}" destId="{F2D71512-37E7-8948-B709-BAB0DB8E9F43}" srcOrd="1" destOrd="0" parTransId="{D1F17707-58C5-3E41-A2BB-4A3A4A39FB31}" sibTransId="{4513EF0F-D3A5-6E49-9777-3DAF02A62C4A}"/>
    <dgm:cxn modelId="{17D7EC7A-1066-164B-B447-9B8A5B9DC3A1}" type="presOf" srcId="{B7CBB643-82C9-7A45-9CA1-1C0FA1716A5F}" destId="{1C4FCACF-16C8-764D-BD4D-E670838F9171}" srcOrd="0" destOrd="0" presId="urn:microsoft.com/office/officeart/2005/8/layout/pList1"/>
    <dgm:cxn modelId="{2D28987D-136D-D047-9711-3C4542B1DA0F}" type="presOf" srcId="{5BBC43D6-D1A4-F048-90C6-8342DDEEC71D}" destId="{DB74AEDB-31E1-EA46-A158-82658392CE96}" srcOrd="0" destOrd="0" presId="urn:microsoft.com/office/officeart/2005/8/layout/pList1"/>
    <dgm:cxn modelId="{A11A82BA-7D92-7740-8D4C-E4A8805DA154}" type="presOf" srcId="{CF8AA152-C3E0-6946-8AF2-78DEB32CB764}" destId="{97BECB60-2633-7943-BFCD-88A18F4FDB5B}" srcOrd="0" destOrd="0" presId="urn:microsoft.com/office/officeart/2005/8/layout/pList1"/>
    <dgm:cxn modelId="{26F7C5CC-1DE4-404E-BA99-0D2DB2755CEF}" type="presOf" srcId="{9AE85ADB-5384-AF4D-BBCA-7C8C962BA0F3}" destId="{3E689D59-8673-884B-A74E-9ABFF02C71F3}" srcOrd="0" destOrd="0" presId="urn:microsoft.com/office/officeart/2005/8/layout/pList1"/>
    <dgm:cxn modelId="{A21696EE-30EC-D744-AB3E-F22D81E83D62}" type="presOf" srcId="{99795963-A3D8-DA48-8846-0C3AB48C3024}" destId="{C4B3BBDA-905A-BF40-813D-2E9683E08588}" srcOrd="0" destOrd="0" presId="urn:microsoft.com/office/officeart/2005/8/layout/pList1"/>
    <dgm:cxn modelId="{DC62132C-82EA-6444-B0DF-2582E62EEAD5}" type="presParOf" srcId="{97BECB60-2633-7943-BFCD-88A18F4FDB5B}" destId="{385703F6-7BEE-9F4E-B619-223C007A4E14}" srcOrd="0" destOrd="0" presId="urn:microsoft.com/office/officeart/2005/8/layout/pList1"/>
    <dgm:cxn modelId="{B83DAF03-7279-B64E-A12C-A24FF203FFCD}" type="presParOf" srcId="{385703F6-7BEE-9F4E-B619-223C007A4E14}" destId="{0DC0509D-9128-504A-A7CF-28C52D1AFFF2}" srcOrd="0" destOrd="0" presId="urn:microsoft.com/office/officeart/2005/8/layout/pList1"/>
    <dgm:cxn modelId="{903F97DD-25B2-A643-8D40-55EA1868ED30}" type="presParOf" srcId="{385703F6-7BEE-9F4E-B619-223C007A4E14}" destId="{3334A855-B951-9F46-8976-5C82A4C765C3}" srcOrd="1" destOrd="0" presId="urn:microsoft.com/office/officeart/2005/8/layout/pList1"/>
    <dgm:cxn modelId="{D5D60685-AE23-734D-87EC-B33361086C61}" type="presParOf" srcId="{97BECB60-2633-7943-BFCD-88A18F4FDB5B}" destId="{1C4FCACF-16C8-764D-BD4D-E670838F9171}" srcOrd="1" destOrd="0" presId="urn:microsoft.com/office/officeart/2005/8/layout/pList1"/>
    <dgm:cxn modelId="{B74DD9A3-D08A-3642-894B-43F82E2BB936}" type="presParOf" srcId="{97BECB60-2633-7943-BFCD-88A18F4FDB5B}" destId="{4BD3E077-9E4A-5C43-83A7-1892BF3080F8}" srcOrd="2" destOrd="0" presId="urn:microsoft.com/office/officeart/2005/8/layout/pList1"/>
    <dgm:cxn modelId="{EEF05B9A-3C8D-3644-836E-04668489B1AA}" type="presParOf" srcId="{4BD3E077-9E4A-5C43-83A7-1892BF3080F8}" destId="{ABC51C13-856F-5142-A813-789753542F1D}" srcOrd="0" destOrd="0" presId="urn:microsoft.com/office/officeart/2005/8/layout/pList1"/>
    <dgm:cxn modelId="{57AAA84C-D43D-BA4C-8C81-E70175093F99}" type="presParOf" srcId="{4BD3E077-9E4A-5C43-83A7-1892BF3080F8}" destId="{EE2999E0-1A33-F842-98AD-3583D6105E13}" srcOrd="1" destOrd="0" presId="urn:microsoft.com/office/officeart/2005/8/layout/pList1"/>
    <dgm:cxn modelId="{AE0343AB-84EF-0B43-A295-68F62B9951EF}" type="presParOf" srcId="{97BECB60-2633-7943-BFCD-88A18F4FDB5B}" destId="{D4910816-CF26-E547-91ED-DDAEF5BAADB5}" srcOrd="3" destOrd="0" presId="urn:microsoft.com/office/officeart/2005/8/layout/pList1"/>
    <dgm:cxn modelId="{AD869F09-8700-0E4C-9CD0-C9391066620A}" type="presParOf" srcId="{97BECB60-2633-7943-BFCD-88A18F4FDB5B}" destId="{4C3D6F95-8B4A-074C-BA65-DCAC9734B38E}" srcOrd="4" destOrd="0" presId="urn:microsoft.com/office/officeart/2005/8/layout/pList1"/>
    <dgm:cxn modelId="{0B0FC62A-3F1C-B942-818C-065A8AB3AFFF}" type="presParOf" srcId="{4C3D6F95-8B4A-074C-BA65-DCAC9734B38E}" destId="{3BDC23EC-44D2-DD45-9587-966972863968}" srcOrd="0" destOrd="0" presId="urn:microsoft.com/office/officeart/2005/8/layout/pList1"/>
    <dgm:cxn modelId="{ED6D3546-94CB-3B42-B267-39FADB7DADFD}" type="presParOf" srcId="{4C3D6F95-8B4A-074C-BA65-DCAC9734B38E}" destId="{DB74AEDB-31E1-EA46-A158-82658392CE96}" srcOrd="1" destOrd="0" presId="urn:microsoft.com/office/officeart/2005/8/layout/pList1"/>
    <dgm:cxn modelId="{110837A6-42E4-1B42-84AD-47150EC269BF}" type="presParOf" srcId="{97BECB60-2633-7943-BFCD-88A18F4FDB5B}" destId="{C4B3BBDA-905A-BF40-813D-2E9683E08588}" srcOrd="5" destOrd="0" presId="urn:microsoft.com/office/officeart/2005/8/layout/pList1"/>
    <dgm:cxn modelId="{C850E74D-A352-284A-85DD-EF9BA6DEE9A7}" type="presParOf" srcId="{97BECB60-2633-7943-BFCD-88A18F4FDB5B}" destId="{3749E476-3DCB-8B49-917C-6A80144F38CF}" srcOrd="6" destOrd="0" presId="urn:microsoft.com/office/officeart/2005/8/layout/pList1"/>
    <dgm:cxn modelId="{47D6A7EA-7D52-A849-A6E9-B11BD9F96BB4}" type="presParOf" srcId="{3749E476-3DCB-8B49-917C-6A80144F38CF}" destId="{C156030C-A04A-FA4A-989C-B59859623A96}" srcOrd="0" destOrd="0" presId="urn:microsoft.com/office/officeart/2005/8/layout/pList1"/>
    <dgm:cxn modelId="{E5935228-B872-3D49-ABC2-F7107C2622F1}" type="presParOf" srcId="{3749E476-3DCB-8B49-917C-6A80144F38CF}" destId="{3E689D59-8673-884B-A74E-9ABFF02C71F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0CF5A1-FE50-B14C-A2C9-66D926ED9DC2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B6C6DEC-FAC9-6A4A-ADFF-759531640EFC}">
      <dgm:prSet/>
      <dgm:spPr/>
      <dgm:t>
        <a:bodyPr/>
        <a:lstStyle/>
        <a:p>
          <a:r>
            <a:rPr lang="tr-TR">
              <a:latin typeface="Avenir Next LT Pro" panose="020B0504020202020204" pitchFamily="34" charset="77"/>
            </a:rPr>
            <a:t>2002</a:t>
          </a:r>
          <a:endParaRPr lang="en-ID">
            <a:latin typeface="Avenir Next LT Pro" panose="020B0504020202020204" pitchFamily="34" charset="77"/>
          </a:endParaRPr>
        </a:p>
      </dgm:t>
    </dgm:pt>
    <dgm:pt modelId="{D1F0D822-E4F3-FD46-808B-EF14F5EF177E}" type="parTrans" cxnId="{25AE1E2F-35D4-1F45-8306-381CB2E0777F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B3D2B4EB-B425-4F4E-8B7F-E5D6CFB898BC}" type="sibTrans" cxnId="{25AE1E2F-35D4-1F45-8306-381CB2E0777F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258B04DA-B897-6042-8FA7-D01A94F2F9FE}">
      <dgm:prSet/>
      <dgm:spPr/>
      <dgm:t>
        <a:bodyPr/>
        <a:lstStyle/>
        <a:p>
          <a:r>
            <a:rPr lang="tr-TR" i="1" dirty="0" err="1">
              <a:latin typeface="Avenir Next LT Pro" panose="020B0504020202020204" pitchFamily="34" charset="77"/>
            </a:rPr>
            <a:t>Alternative</a:t>
          </a:r>
          <a:r>
            <a:rPr lang="tr-TR" i="1" dirty="0">
              <a:latin typeface="Avenir Next LT Pro" panose="020B0504020202020204" pitchFamily="34" charset="77"/>
            </a:rPr>
            <a:t> </a:t>
          </a:r>
          <a:r>
            <a:rPr lang="tr-TR" i="1" dirty="0" err="1">
              <a:latin typeface="Avenir Next LT Pro" panose="020B0504020202020204" pitchFamily="34" charset="77"/>
            </a:rPr>
            <a:t>Dispute</a:t>
          </a:r>
          <a:r>
            <a:rPr lang="tr-TR" i="1" dirty="0">
              <a:latin typeface="Avenir Next LT Pro" panose="020B0504020202020204" pitchFamily="34" charset="77"/>
            </a:rPr>
            <a:t> </a:t>
          </a:r>
          <a:r>
            <a:rPr lang="tr-TR" i="1" dirty="0" err="1">
              <a:latin typeface="Avenir Next LT Pro" panose="020B0504020202020204" pitchFamily="34" charset="77"/>
            </a:rPr>
            <a:t>Resolution</a:t>
          </a:r>
          <a:r>
            <a:rPr lang="tr-TR" i="1" dirty="0">
              <a:latin typeface="Avenir Next LT Pro" panose="020B0504020202020204" pitchFamily="34" charset="77"/>
            </a:rPr>
            <a:t> </a:t>
          </a:r>
          <a:r>
            <a:rPr lang="tr-TR" dirty="0">
              <a:latin typeface="Avenir Next LT Pro" panose="020B0504020202020204" pitchFamily="34" charset="77"/>
            </a:rPr>
            <a:t>(ADR) 660.3/631/1/2002 </a:t>
          </a:r>
          <a:r>
            <a:rPr lang="tr-TR" dirty="0">
              <a:latin typeface="Avenir Next LT Pro" panose="020B0504020202020204" pitchFamily="34" charset="77"/>
              <a:sym typeface="Wingdings" pitchFamily="2" charset="2"/>
            </a:rPr>
            <a:t>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kesepakatan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optimasi</a:t>
          </a:r>
          <a:r>
            <a:rPr lang="tr-TR" dirty="0">
              <a:latin typeface="Avenir Next LT Pro" panose="020B0504020202020204" pitchFamily="34" charset="77"/>
            </a:rPr>
            <a:t> IPAL </a:t>
          </a:r>
          <a:r>
            <a:rPr lang="tr-TR" dirty="0" err="1">
              <a:latin typeface="Avenir Next LT Pro" panose="020B0504020202020204" pitchFamily="34" charset="77"/>
            </a:rPr>
            <a:t>terpadu</a:t>
          </a:r>
          <a:endParaRPr lang="en-ID" dirty="0">
            <a:latin typeface="Avenir Next LT Pro" panose="020B0504020202020204" pitchFamily="34" charset="77"/>
          </a:endParaRPr>
        </a:p>
      </dgm:t>
    </dgm:pt>
    <dgm:pt modelId="{46693836-CC58-4C44-AF05-CE585A053210}" type="parTrans" cxnId="{C2CEA28D-7B5B-ED47-B10F-AC5AF6ADBF36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5D058839-7B9D-454C-B9E4-3D4C361CD39C}" type="sibTrans" cxnId="{C2CEA28D-7B5B-ED47-B10F-AC5AF6ADBF36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2A3571AF-D216-CB4A-872E-A5249BD72D74}">
      <dgm:prSet/>
      <dgm:spPr/>
      <dgm:t>
        <a:bodyPr/>
        <a:lstStyle/>
        <a:p>
          <a:r>
            <a:rPr lang="tr-TR">
              <a:latin typeface="Avenir Next LT Pro" panose="020B0504020202020204" pitchFamily="34" charset="77"/>
            </a:rPr>
            <a:t>2007</a:t>
          </a:r>
          <a:endParaRPr lang="en-ID">
            <a:latin typeface="Avenir Next LT Pro" panose="020B0504020202020204" pitchFamily="34" charset="77"/>
          </a:endParaRPr>
        </a:p>
      </dgm:t>
    </dgm:pt>
    <dgm:pt modelId="{0935FAEF-681C-9145-8477-CBDFF11D53AE}" type="parTrans" cxnId="{D9CD7FB3-A6EB-014D-875A-7F6AD8653123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5BFD24CE-190D-F14A-AFA4-0FFE982B2A70}" type="sibTrans" cxnId="{D9CD7FB3-A6EB-014D-875A-7F6AD8653123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2C83402-91A0-D846-B11F-1B2D9C0DCD81}">
      <dgm:prSet/>
      <dgm:spPr/>
      <dgm:t>
        <a:bodyPr/>
        <a:lstStyle/>
        <a:p>
          <a:r>
            <a:rPr lang="tr-TR">
              <a:latin typeface="Avenir Next LT Pro" panose="020B0504020202020204" pitchFamily="34" charset="77"/>
            </a:rPr>
            <a:t>11 laporan tercatat dari berbagai kalangan masyarakat (individu, LSM), DPR-RI &amp; Komas HAM</a:t>
          </a:r>
          <a:endParaRPr lang="en-ID">
            <a:latin typeface="Avenir Next LT Pro" panose="020B0504020202020204" pitchFamily="34" charset="77"/>
          </a:endParaRPr>
        </a:p>
      </dgm:t>
    </dgm:pt>
    <dgm:pt modelId="{1131AE73-7DB0-644D-AC18-B198161C8ED0}" type="parTrans" cxnId="{C3B609D4-973A-2048-A917-D851EB2F5516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9C3D2B1A-249A-6B43-926E-016312CB807D}" type="sibTrans" cxnId="{C3B609D4-973A-2048-A917-D851EB2F5516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68852D13-9152-C241-9F63-E1439C1F69FC}">
      <dgm:prSet/>
      <dgm:spPr/>
      <dgm:t>
        <a:bodyPr/>
        <a:lstStyle/>
        <a:p>
          <a:r>
            <a:rPr lang="tr-TR">
              <a:latin typeface="Avenir Next LT Pro" panose="020B0504020202020204" pitchFamily="34" charset="77"/>
            </a:rPr>
            <a:t>2008</a:t>
          </a:r>
          <a:endParaRPr lang="en-ID">
            <a:latin typeface="Avenir Next LT Pro" panose="020B0504020202020204" pitchFamily="34" charset="77"/>
          </a:endParaRPr>
        </a:p>
      </dgm:t>
    </dgm:pt>
    <dgm:pt modelId="{DDC314F3-6EFA-E943-97FB-C9EBEFD30FDB}" type="parTrans" cxnId="{2DC61C9F-CA95-6E47-A7EB-D9F840D8571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50C9DC4-E0F6-F449-8F90-4B4698C91612}" type="sibTrans" cxnId="{2DC61C9F-CA95-6E47-A7EB-D9F840D8571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F2709A5F-5B9E-D746-9828-4E459FDDE00E}">
      <dgm:prSet/>
      <dgm:spPr/>
      <dgm:t>
        <a:bodyPr/>
        <a:lstStyle/>
        <a:p>
          <a:r>
            <a:rPr lang="tr-TR">
              <a:latin typeface="Avenir Next LT Pro" panose="020B0504020202020204" pitchFamily="34" charset="77"/>
            </a:rPr>
            <a:t>Kesepakatan jangka pendek antara warga dengan beberapa pelaku industri tekstil sekitar</a:t>
          </a:r>
          <a:endParaRPr lang="en-ID">
            <a:latin typeface="Avenir Next LT Pro" panose="020B0504020202020204" pitchFamily="34" charset="77"/>
          </a:endParaRPr>
        </a:p>
      </dgm:t>
    </dgm:pt>
    <dgm:pt modelId="{C675CE45-451D-C14D-941A-8E32D3AEE8D1}" type="parTrans" cxnId="{1556A198-78E2-6F45-833D-687BD823E59F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D2CDA37-6054-7347-A179-62C34998CC17}" type="sibTrans" cxnId="{1556A198-78E2-6F45-833D-687BD823E59F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BD8E0C5B-7733-BF43-88B6-11221AE9A8B7}">
      <dgm:prSet/>
      <dgm:spPr/>
      <dgm:t>
        <a:bodyPr/>
        <a:lstStyle/>
        <a:p>
          <a:r>
            <a:rPr lang="tr-TR">
              <a:latin typeface="Avenir Next LT Pro" panose="020B0504020202020204" pitchFamily="34" charset="77"/>
            </a:rPr>
            <a:t>2009</a:t>
          </a:r>
          <a:endParaRPr lang="en-ID">
            <a:latin typeface="Avenir Next LT Pro" panose="020B0504020202020204" pitchFamily="34" charset="77"/>
          </a:endParaRPr>
        </a:p>
      </dgm:t>
    </dgm:pt>
    <dgm:pt modelId="{7245C96D-C42B-6A46-8E9C-47221F5C4F40}" type="parTrans" cxnId="{45CC5272-A6B7-974D-9BBB-6DD15FB4BC21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B6D6678D-8D45-4749-AE23-D151F07F48C8}" type="sibTrans" cxnId="{45CC5272-A6B7-974D-9BBB-6DD15FB4BC21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2240A14-89ED-CB47-B965-DAEC7DA461F4}">
      <dgm:prSet/>
      <dgm:spPr/>
      <dgm:t>
        <a:bodyPr/>
        <a:lstStyle/>
        <a:p>
          <a:r>
            <a:rPr lang="tr-TR" dirty="0" err="1">
              <a:latin typeface="Avenir Next LT Pro" panose="020B0504020202020204" pitchFamily="34" charset="77"/>
            </a:rPr>
            <a:t>Pencemaran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masih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terjadi</a:t>
          </a:r>
          <a:r>
            <a:rPr lang="tr-TR" dirty="0">
              <a:latin typeface="Avenir Next LT Pro" panose="020B0504020202020204" pitchFamily="34" charset="77"/>
            </a:rPr>
            <a:t>, 2 </a:t>
          </a:r>
          <a:r>
            <a:rPr lang="tr-TR" dirty="0" err="1">
              <a:latin typeface="Avenir Next LT Pro" panose="020B0504020202020204" pitchFamily="34" charset="77"/>
            </a:rPr>
            <a:t>pelaku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industri</a:t>
          </a:r>
          <a:r>
            <a:rPr lang="tr-TR" dirty="0">
              <a:latin typeface="Avenir Next LT Pro" panose="020B0504020202020204" pitchFamily="34" charset="77"/>
            </a:rPr>
            <a:t> tekstil </a:t>
          </a:r>
          <a:r>
            <a:rPr lang="tr-TR" dirty="0" err="1">
              <a:latin typeface="Avenir Next LT Pro" panose="020B0504020202020204" pitchFamily="34" charset="77"/>
            </a:rPr>
            <a:t>sekitar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dikenai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sanksi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administratif</a:t>
          </a:r>
          <a:endParaRPr lang="en-ID" dirty="0">
            <a:latin typeface="Avenir Next LT Pro" panose="020B0504020202020204" pitchFamily="34" charset="77"/>
          </a:endParaRPr>
        </a:p>
      </dgm:t>
    </dgm:pt>
    <dgm:pt modelId="{38759C7E-060E-A747-A494-D98C78692797}" type="parTrans" cxnId="{9219649B-6876-3D43-9E6B-6DC671E581B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5A84E141-1020-A34C-8C58-18FBCCA1A3F0}" type="sibTrans" cxnId="{9219649B-6876-3D43-9E6B-6DC671E581B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FE130B0B-E4F3-B34A-9CF1-2ABA8B714998}">
      <dgm:prSet/>
      <dgm:spPr/>
      <dgm:t>
        <a:bodyPr/>
        <a:lstStyle/>
        <a:p>
          <a:r>
            <a:rPr lang="tr-TR">
              <a:latin typeface="Avenir Next LT Pro" panose="020B0504020202020204" pitchFamily="34" charset="77"/>
            </a:rPr>
            <a:t>2011</a:t>
          </a:r>
          <a:endParaRPr lang="en-ID">
            <a:latin typeface="Avenir Next LT Pro" panose="020B0504020202020204" pitchFamily="34" charset="77"/>
          </a:endParaRPr>
        </a:p>
      </dgm:t>
    </dgm:pt>
    <dgm:pt modelId="{2367EAE7-9179-2C4E-AD37-B0AB3A63E15C}" type="parTrans" cxnId="{B00C334C-B7A0-CD42-85F9-F83189728BC5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772BD50A-5022-2D4D-A7F4-F082F2B4DEF2}" type="sibTrans" cxnId="{B00C334C-B7A0-CD42-85F9-F83189728BC5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7684160-A14D-174C-9FB6-40536DF0E690}">
      <dgm:prSet/>
      <dgm:spPr/>
      <dgm:t>
        <a:bodyPr/>
        <a:lstStyle/>
        <a:p>
          <a:r>
            <a:rPr lang="tr-TR" dirty="0" err="1">
              <a:latin typeface="Avenir Next LT Pro" panose="020B0504020202020204" pitchFamily="34" charset="77"/>
            </a:rPr>
            <a:t>Kasus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ditangani</a:t>
          </a:r>
          <a:r>
            <a:rPr lang="tr-TR" dirty="0">
              <a:latin typeface="Avenir Next LT Pro" panose="020B0504020202020204" pitchFamily="34" charset="77"/>
            </a:rPr>
            <a:t> KLH </a:t>
          </a:r>
          <a:r>
            <a:rPr lang="tr-TR" dirty="0" err="1">
              <a:latin typeface="Avenir Next LT Pro" panose="020B0504020202020204" pitchFamily="34" charset="77"/>
            </a:rPr>
            <a:t>sebagai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fasilitator</a:t>
          </a:r>
          <a:endParaRPr lang="en-ID" dirty="0">
            <a:latin typeface="Avenir Next LT Pro" panose="020B0504020202020204" pitchFamily="34" charset="77"/>
          </a:endParaRPr>
        </a:p>
      </dgm:t>
    </dgm:pt>
    <dgm:pt modelId="{27EB0818-6AA9-6C42-8709-B966963053A9}" type="parTrans" cxnId="{64FA00F3-EC9A-C04C-8815-F0F14C5454E4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941A782E-E2CA-4E48-9CFD-AAEAF29033E1}" type="sibTrans" cxnId="{64FA00F3-EC9A-C04C-8815-F0F14C5454E4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4B305DEA-1BA1-6044-BFA6-B6611784A72D}">
      <dgm:prSet/>
      <dgm:spPr/>
      <dgm:t>
        <a:bodyPr/>
        <a:lstStyle/>
        <a:p>
          <a:r>
            <a:rPr lang="en-ID" dirty="0">
              <a:latin typeface="Avenir Next LT Pro" panose="020B0504020202020204" pitchFamily="34" charset="77"/>
            </a:rPr>
            <a:t>2014</a:t>
          </a:r>
        </a:p>
      </dgm:t>
    </dgm:pt>
    <dgm:pt modelId="{DC715679-DC84-314E-9563-325E02BA3942}" type="parTrans" cxnId="{25F4A635-6629-2346-B283-B05DC296D4D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DB76C2CC-08CA-9944-B7B8-E7DBC0B222E9}" type="sibTrans" cxnId="{25F4A635-6629-2346-B283-B05DC296D4D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89365E98-7C69-4B43-92D5-F59E4D014D4F}">
      <dgm:prSet/>
      <dgm:spPr/>
      <dgm:t>
        <a:bodyPr/>
        <a:lstStyle/>
        <a:p>
          <a:r>
            <a:rPr lang="en-ID" dirty="0" err="1">
              <a:latin typeface="Avenir Next LT Pro" panose="020B0504020202020204" pitchFamily="34" charset="77"/>
            </a:rPr>
            <a:t>Gugatan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hukum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dari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Koalisi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Melawan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Limbah</a:t>
          </a:r>
          <a:r>
            <a:rPr lang="en-ID" dirty="0">
              <a:latin typeface="Avenir Next LT Pro" panose="020B0504020202020204" pitchFamily="34" charset="77"/>
            </a:rPr>
            <a:t> yang </a:t>
          </a:r>
          <a:r>
            <a:rPr lang="en-ID" dirty="0" err="1">
              <a:latin typeface="Avenir Next LT Pro" panose="020B0504020202020204" pitchFamily="34" charset="77"/>
            </a:rPr>
            <a:t>terdiri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atas</a:t>
          </a:r>
          <a:r>
            <a:rPr lang="en-ID" dirty="0">
              <a:latin typeface="Avenir Next LT Pro" panose="020B0504020202020204" pitchFamily="34" charset="77"/>
            </a:rPr>
            <a:t> WALHI </a:t>
          </a:r>
          <a:r>
            <a:rPr lang="en-ID" dirty="0" err="1">
              <a:latin typeface="Avenir Next LT Pro" panose="020B0504020202020204" pitchFamily="34" charset="77"/>
            </a:rPr>
            <a:t>Jabar</a:t>
          </a:r>
          <a:r>
            <a:rPr lang="en-ID" dirty="0">
              <a:latin typeface="Avenir Next LT Pro" panose="020B0504020202020204" pitchFamily="34" charset="77"/>
            </a:rPr>
            <a:t>, </a:t>
          </a:r>
          <a:r>
            <a:rPr lang="en-ID" dirty="0" err="1">
              <a:latin typeface="Avenir Next LT Pro" panose="020B0504020202020204" pitchFamily="34" charset="77"/>
            </a:rPr>
            <a:t>Paguyuban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Warga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Peduli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Lingkungan</a:t>
          </a:r>
          <a:r>
            <a:rPr lang="en-ID" dirty="0">
              <a:latin typeface="Avenir Next LT Pro" panose="020B0504020202020204" pitchFamily="34" charset="77"/>
            </a:rPr>
            <a:t> (</a:t>
          </a:r>
          <a:r>
            <a:rPr lang="en-ID" dirty="0" err="1">
              <a:latin typeface="Avenir Next LT Pro" panose="020B0504020202020204" pitchFamily="34" charset="77"/>
            </a:rPr>
            <a:t>Pawapeling</a:t>
          </a:r>
          <a:r>
            <a:rPr lang="en-ID" dirty="0">
              <a:latin typeface="Avenir Next LT Pro" panose="020B0504020202020204" pitchFamily="34" charset="77"/>
            </a:rPr>
            <a:t>) &amp; Lembaga </a:t>
          </a:r>
          <a:r>
            <a:rPr lang="en-ID" dirty="0" err="1">
              <a:latin typeface="Avenir Next LT Pro" panose="020B0504020202020204" pitchFamily="34" charset="77"/>
            </a:rPr>
            <a:t>Bantuan</a:t>
          </a:r>
          <a:r>
            <a:rPr lang="en-ID" dirty="0">
              <a:latin typeface="Avenir Next LT Pro" panose="020B0504020202020204" pitchFamily="34" charset="77"/>
            </a:rPr>
            <a:t> Hukum (LBH) Bandung</a:t>
          </a:r>
        </a:p>
      </dgm:t>
    </dgm:pt>
    <dgm:pt modelId="{C2DA1580-DCB9-BD4F-8AE6-9B7618EC54C1}" type="parTrans" cxnId="{E8CBCD59-BC66-C24A-A9D7-C6F07AE27AD1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A90CA6FE-4A53-E04C-A380-BF3EDBE84495}" type="sibTrans" cxnId="{E8CBCD59-BC66-C24A-A9D7-C6F07AE27AD1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D1CC626F-B938-BC4A-924A-1745895A7E65}" type="pres">
      <dgm:prSet presAssocID="{CD0CF5A1-FE50-B14C-A2C9-66D926ED9DC2}" presName="Name0" presStyleCnt="0">
        <dgm:presLayoutVars>
          <dgm:dir/>
          <dgm:animLvl val="lvl"/>
          <dgm:resizeHandles val="exact"/>
        </dgm:presLayoutVars>
      </dgm:prSet>
      <dgm:spPr/>
    </dgm:pt>
    <dgm:pt modelId="{215D107B-FAEB-2640-ACA1-E8F08EABC365}" type="pres">
      <dgm:prSet presAssocID="{4B6C6DEC-FAC9-6A4A-ADFF-759531640EFC}" presName="linNode" presStyleCnt="0"/>
      <dgm:spPr/>
    </dgm:pt>
    <dgm:pt modelId="{68A52372-1C91-2E4E-A2F1-41A89C4145D5}" type="pres">
      <dgm:prSet presAssocID="{4B6C6DEC-FAC9-6A4A-ADFF-759531640EFC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CC3BC05A-7371-864D-B53D-9E23018670A6}" type="pres">
      <dgm:prSet presAssocID="{4B6C6DEC-FAC9-6A4A-ADFF-759531640EFC}" presName="descendantText" presStyleLbl="alignAccFollowNode1" presStyleIdx="0" presStyleCnt="6">
        <dgm:presLayoutVars>
          <dgm:bulletEnabled/>
        </dgm:presLayoutVars>
      </dgm:prSet>
      <dgm:spPr/>
    </dgm:pt>
    <dgm:pt modelId="{E7B42E3E-3590-A44D-9F46-CEC35B169AA8}" type="pres">
      <dgm:prSet presAssocID="{B3D2B4EB-B425-4F4E-8B7F-E5D6CFB898BC}" presName="sp" presStyleCnt="0"/>
      <dgm:spPr/>
    </dgm:pt>
    <dgm:pt modelId="{13DE8A5D-D446-4E44-BDFA-5191CABAADA8}" type="pres">
      <dgm:prSet presAssocID="{2A3571AF-D216-CB4A-872E-A5249BD72D74}" presName="linNode" presStyleCnt="0"/>
      <dgm:spPr/>
    </dgm:pt>
    <dgm:pt modelId="{5B07B23D-8A9B-C84A-9A75-B0780E0D29D3}" type="pres">
      <dgm:prSet presAssocID="{2A3571AF-D216-CB4A-872E-A5249BD72D74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CE2F095A-64BE-9742-87BC-F5439B3C8587}" type="pres">
      <dgm:prSet presAssocID="{2A3571AF-D216-CB4A-872E-A5249BD72D74}" presName="descendantText" presStyleLbl="alignAccFollowNode1" presStyleIdx="1" presStyleCnt="6">
        <dgm:presLayoutVars>
          <dgm:bulletEnabled/>
        </dgm:presLayoutVars>
      </dgm:prSet>
      <dgm:spPr/>
    </dgm:pt>
    <dgm:pt modelId="{270E5987-F68E-3947-B3CC-C6F8C9881632}" type="pres">
      <dgm:prSet presAssocID="{5BFD24CE-190D-F14A-AFA4-0FFE982B2A70}" presName="sp" presStyleCnt="0"/>
      <dgm:spPr/>
    </dgm:pt>
    <dgm:pt modelId="{80FE65F9-55F1-AF4A-AF5C-4F0500935F43}" type="pres">
      <dgm:prSet presAssocID="{68852D13-9152-C241-9F63-E1439C1F69FC}" presName="linNode" presStyleCnt="0"/>
      <dgm:spPr/>
    </dgm:pt>
    <dgm:pt modelId="{CFC587B1-1180-D64B-96B9-DD7C03DFFB8C}" type="pres">
      <dgm:prSet presAssocID="{68852D13-9152-C241-9F63-E1439C1F69FC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5BDD8FD5-86AC-684F-9251-3DE4CD985E80}" type="pres">
      <dgm:prSet presAssocID="{68852D13-9152-C241-9F63-E1439C1F69FC}" presName="descendantText" presStyleLbl="alignAccFollowNode1" presStyleIdx="2" presStyleCnt="6">
        <dgm:presLayoutVars>
          <dgm:bulletEnabled/>
        </dgm:presLayoutVars>
      </dgm:prSet>
      <dgm:spPr/>
    </dgm:pt>
    <dgm:pt modelId="{A8F28F32-5C30-044B-802F-8523BDED9498}" type="pres">
      <dgm:prSet presAssocID="{350C9DC4-E0F6-F449-8F90-4B4698C91612}" presName="sp" presStyleCnt="0"/>
      <dgm:spPr/>
    </dgm:pt>
    <dgm:pt modelId="{CC77CC00-CF24-C14F-96AC-06373B3C8C4D}" type="pres">
      <dgm:prSet presAssocID="{BD8E0C5B-7733-BF43-88B6-11221AE9A8B7}" presName="linNode" presStyleCnt="0"/>
      <dgm:spPr/>
    </dgm:pt>
    <dgm:pt modelId="{446B897A-E1AA-6B40-9684-13ADAA30BCC7}" type="pres">
      <dgm:prSet presAssocID="{BD8E0C5B-7733-BF43-88B6-11221AE9A8B7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99E1485B-23E6-9848-AD43-8051E3329D3D}" type="pres">
      <dgm:prSet presAssocID="{BD8E0C5B-7733-BF43-88B6-11221AE9A8B7}" presName="descendantText" presStyleLbl="alignAccFollowNode1" presStyleIdx="3" presStyleCnt="6">
        <dgm:presLayoutVars>
          <dgm:bulletEnabled/>
        </dgm:presLayoutVars>
      </dgm:prSet>
      <dgm:spPr/>
    </dgm:pt>
    <dgm:pt modelId="{30F70FA6-A89B-2448-8C7A-FA7458626F8B}" type="pres">
      <dgm:prSet presAssocID="{B6D6678D-8D45-4749-AE23-D151F07F48C8}" presName="sp" presStyleCnt="0"/>
      <dgm:spPr/>
    </dgm:pt>
    <dgm:pt modelId="{78ABCB1E-338C-9C40-AC42-3CA086EFAC27}" type="pres">
      <dgm:prSet presAssocID="{FE130B0B-E4F3-B34A-9CF1-2ABA8B714998}" presName="linNode" presStyleCnt="0"/>
      <dgm:spPr/>
    </dgm:pt>
    <dgm:pt modelId="{767D85F5-F0C0-694A-AF42-1C0DFD6C0367}" type="pres">
      <dgm:prSet presAssocID="{FE130B0B-E4F3-B34A-9CF1-2ABA8B714998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E564D5A1-68EE-374B-8FE3-31430C4C2A48}" type="pres">
      <dgm:prSet presAssocID="{FE130B0B-E4F3-B34A-9CF1-2ABA8B714998}" presName="descendantText" presStyleLbl="alignAccFollowNode1" presStyleIdx="4" presStyleCnt="6">
        <dgm:presLayoutVars>
          <dgm:bulletEnabled/>
        </dgm:presLayoutVars>
      </dgm:prSet>
      <dgm:spPr/>
    </dgm:pt>
    <dgm:pt modelId="{E7046E93-BC1A-3C44-BB99-F0FD90C0ADE3}" type="pres">
      <dgm:prSet presAssocID="{772BD50A-5022-2D4D-A7F4-F082F2B4DEF2}" presName="sp" presStyleCnt="0"/>
      <dgm:spPr/>
    </dgm:pt>
    <dgm:pt modelId="{A3E36481-3866-184B-8C72-831D398AAA12}" type="pres">
      <dgm:prSet presAssocID="{4B305DEA-1BA1-6044-BFA6-B6611784A72D}" presName="linNode" presStyleCnt="0"/>
      <dgm:spPr/>
    </dgm:pt>
    <dgm:pt modelId="{5A4C3EAE-BD14-2045-8671-9F866059E76B}" type="pres">
      <dgm:prSet presAssocID="{4B305DEA-1BA1-6044-BFA6-B6611784A72D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8A07DFCA-C995-834F-83A0-277B9A47E091}" type="pres">
      <dgm:prSet presAssocID="{4B305DEA-1BA1-6044-BFA6-B6611784A72D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62C7F215-EC25-4343-A111-CC81EADCEBEC}" type="presOf" srcId="{C2240A14-89ED-CB47-B965-DAEC7DA461F4}" destId="{99E1485B-23E6-9848-AD43-8051E3329D3D}" srcOrd="0" destOrd="0" presId="urn:microsoft.com/office/officeart/2016/7/layout/VerticalSolidActionList"/>
    <dgm:cxn modelId="{B0D54728-969C-FE47-BA74-73A20D712D4C}" type="presOf" srcId="{C2C83402-91A0-D846-B11F-1B2D9C0DCD81}" destId="{CE2F095A-64BE-9742-87BC-F5439B3C8587}" srcOrd="0" destOrd="0" presId="urn:microsoft.com/office/officeart/2016/7/layout/VerticalSolidActionList"/>
    <dgm:cxn modelId="{25AE1E2F-35D4-1F45-8306-381CB2E0777F}" srcId="{CD0CF5A1-FE50-B14C-A2C9-66D926ED9DC2}" destId="{4B6C6DEC-FAC9-6A4A-ADFF-759531640EFC}" srcOrd="0" destOrd="0" parTransId="{D1F0D822-E4F3-FD46-808B-EF14F5EF177E}" sibTransId="{B3D2B4EB-B425-4F4E-8B7F-E5D6CFB898BC}"/>
    <dgm:cxn modelId="{25F4A635-6629-2346-B283-B05DC296D4DB}" srcId="{CD0CF5A1-FE50-B14C-A2C9-66D926ED9DC2}" destId="{4B305DEA-1BA1-6044-BFA6-B6611784A72D}" srcOrd="5" destOrd="0" parTransId="{DC715679-DC84-314E-9563-325E02BA3942}" sibTransId="{DB76C2CC-08CA-9944-B7B8-E7DBC0B222E9}"/>
    <dgm:cxn modelId="{6A446F3B-4C9F-2D42-A8D2-BE84BE0914CC}" type="presOf" srcId="{C7684160-A14D-174C-9FB6-40536DF0E690}" destId="{E564D5A1-68EE-374B-8FE3-31430C4C2A48}" srcOrd="0" destOrd="0" presId="urn:microsoft.com/office/officeart/2016/7/layout/VerticalSolidActionList"/>
    <dgm:cxn modelId="{9889DE46-68C3-3D4D-A820-101FA7582776}" type="presOf" srcId="{2A3571AF-D216-CB4A-872E-A5249BD72D74}" destId="{5B07B23D-8A9B-C84A-9A75-B0780E0D29D3}" srcOrd="0" destOrd="0" presId="urn:microsoft.com/office/officeart/2016/7/layout/VerticalSolidActionList"/>
    <dgm:cxn modelId="{B00C334C-B7A0-CD42-85F9-F83189728BC5}" srcId="{CD0CF5A1-FE50-B14C-A2C9-66D926ED9DC2}" destId="{FE130B0B-E4F3-B34A-9CF1-2ABA8B714998}" srcOrd="4" destOrd="0" parTransId="{2367EAE7-9179-2C4E-AD37-B0AB3A63E15C}" sibTransId="{772BD50A-5022-2D4D-A7F4-F082F2B4DEF2}"/>
    <dgm:cxn modelId="{C933CE50-C991-1447-B30C-0179C8076331}" type="presOf" srcId="{BD8E0C5B-7733-BF43-88B6-11221AE9A8B7}" destId="{446B897A-E1AA-6B40-9684-13ADAA30BCC7}" srcOrd="0" destOrd="0" presId="urn:microsoft.com/office/officeart/2016/7/layout/VerticalSolidActionList"/>
    <dgm:cxn modelId="{E8CBCD59-BC66-C24A-A9D7-C6F07AE27AD1}" srcId="{4B305DEA-1BA1-6044-BFA6-B6611784A72D}" destId="{89365E98-7C69-4B43-92D5-F59E4D014D4F}" srcOrd="0" destOrd="0" parTransId="{C2DA1580-DCB9-BD4F-8AE6-9B7618EC54C1}" sibTransId="{A90CA6FE-4A53-E04C-A380-BF3EDBE84495}"/>
    <dgm:cxn modelId="{CFEB8B5F-AF07-BD43-AC8D-6D331B7E6B9D}" type="presOf" srcId="{FE130B0B-E4F3-B34A-9CF1-2ABA8B714998}" destId="{767D85F5-F0C0-694A-AF42-1C0DFD6C0367}" srcOrd="0" destOrd="0" presId="urn:microsoft.com/office/officeart/2016/7/layout/VerticalSolidActionList"/>
    <dgm:cxn modelId="{76D01E6D-3404-F64B-8DE6-CF741D7807EE}" type="presOf" srcId="{258B04DA-B897-6042-8FA7-D01A94F2F9FE}" destId="{CC3BC05A-7371-864D-B53D-9E23018670A6}" srcOrd="0" destOrd="0" presId="urn:microsoft.com/office/officeart/2016/7/layout/VerticalSolidActionList"/>
    <dgm:cxn modelId="{45CC5272-A6B7-974D-9BBB-6DD15FB4BC21}" srcId="{CD0CF5A1-FE50-B14C-A2C9-66D926ED9DC2}" destId="{BD8E0C5B-7733-BF43-88B6-11221AE9A8B7}" srcOrd="3" destOrd="0" parTransId="{7245C96D-C42B-6A46-8E9C-47221F5C4F40}" sibTransId="{B6D6678D-8D45-4749-AE23-D151F07F48C8}"/>
    <dgm:cxn modelId="{C2CEA28D-7B5B-ED47-B10F-AC5AF6ADBF36}" srcId="{4B6C6DEC-FAC9-6A4A-ADFF-759531640EFC}" destId="{258B04DA-B897-6042-8FA7-D01A94F2F9FE}" srcOrd="0" destOrd="0" parTransId="{46693836-CC58-4C44-AF05-CE585A053210}" sibTransId="{5D058839-7B9D-454C-B9E4-3D4C361CD39C}"/>
    <dgm:cxn modelId="{1556A198-78E2-6F45-833D-687BD823E59F}" srcId="{68852D13-9152-C241-9F63-E1439C1F69FC}" destId="{F2709A5F-5B9E-D746-9828-4E459FDDE00E}" srcOrd="0" destOrd="0" parTransId="{C675CE45-451D-C14D-941A-8E32D3AEE8D1}" sibTransId="{3D2CDA37-6054-7347-A179-62C34998CC17}"/>
    <dgm:cxn modelId="{9219649B-6876-3D43-9E6B-6DC671E581B2}" srcId="{BD8E0C5B-7733-BF43-88B6-11221AE9A8B7}" destId="{C2240A14-89ED-CB47-B965-DAEC7DA461F4}" srcOrd="0" destOrd="0" parTransId="{38759C7E-060E-A747-A494-D98C78692797}" sibTransId="{5A84E141-1020-A34C-8C58-18FBCCA1A3F0}"/>
    <dgm:cxn modelId="{2DC61C9F-CA95-6E47-A7EB-D9F840D8571B}" srcId="{CD0CF5A1-FE50-B14C-A2C9-66D926ED9DC2}" destId="{68852D13-9152-C241-9F63-E1439C1F69FC}" srcOrd="2" destOrd="0" parTransId="{DDC314F3-6EFA-E943-97FB-C9EBEFD30FDB}" sibTransId="{350C9DC4-E0F6-F449-8F90-4B4698C91612}"/>
    <dgm:cxn modelId="{D9CD7FB3-A6EB-014D-875A-7F6AD8653123}" srcId="{CD0CF5A1-FE50-B14C-A2C9-66D926ED9DC2}" destId="{2A3571AF-D216-CB4A-872E-A5249BD72D74}" srcOrd="1" destOrd="0" parTransId="{0935FAEF-681C-9145-8477-CBDFF11D53AE}" sibTransId="{5BFD24CE-190D-F14A-AFA4-0FFE982B2A70}"/>
    <dgm:cxn modelId="{7F94DEBA-2EA3-8144-8AF7-D2ECBC0DF1FF}" type="presOf" srcId="{89365E98-7C69-4B43-92D5-F59E4D014D4F}" destId="{8A07DFCA-C995-834F-83A0-277B9A47E091}" srcOrd="0" destOrd="0" presId="urn:microsoft.com/office/officeart/2016/7/layout/VerticalSolidActionList"/>
    <dgm:cxn modelId="{C0AB48C1-92D6-524F-8D70-0A070B305C67}" type="presOf" srcId="{4B6C6DEC-FAC9-6A4A-ADFF-759531640EFC}" destId="{68A52372-1C91-2E4E-A2F1-41A89C4145D5}" srcOrd="0" destOrd="0" presId="urn:microsoft.com/office/officeart/2016/7/layout/VerticalSolidActionList"/>
    <dgm:cxn modelId="{C3B609D4-973A-2048-A917-D851EB2F5516}" srcId="{2A3571AF-D216-CB4A-872E-A5249BD72D74}" destId="{C2C83402-91A0-D846-B11F-1B2D9C0DCD81}" srcOrd="0" destOrd="0" parTransId="{1131AE73-7DB0-644D-AC18-B198161C8ED0}" sibTransId="{9C3D2B1A-249A-6B43-926E-016312CB807D}"/>
    <dgm:cxn modelId="{0D1897DC-019A-0849-9C39-D9B51CA93FE5}" type="presOf" srcId="{F2709A5F-5B9E-D746-9828-4E459FDDE00E}" destId="{5BDD8FD5-86AC-684F-9251-3DE4CD985E80}" srcOrd="0" destOrd="0" presId="urn:microsoft.com/office/officeart/2016/7/layout/VerticalSolidActionList"/>
    <dgm:cxn modelId="{39F5A1DD-2C30-1A4D-A9C0-2BF75D1B6669}" type="presOf" srcId="{CD0CF5A1-FE50-B14C-A2C9-66D926ED9DC2}" destId="{D1CC626F-B938-BC4A-924A-1745895A7E65}" srcOrd="0" destOrd="0" presId="urn:microsoft.com/office/officeart/2016/7/layout/VerticalSolidActionList"/>
    <dgm:cxn modelId="{4A065EE0-9EE1-1846-94D9-85AF491FDEF6}" type="presOf" srcId="{68852D13-9152-C241-9F63-E1439C1F69FC}" destId="{CFC587B1-1180-D64B-96B9-DD7C03DFFB8C}" srcOrd="0" destOrd="0" presId="urn:microsoft.com/office/officeart/2016/7/layout/VerticalSolidActionList"/>
    <dgm:cxn modelId="{64FA00F3-EC9A-C04C-8815-F0F14C5454E4}" srcId="{FE130B0B-E4F3-B34A-9CF1-2ABA8B714998}" destId="{C7684160-A14D-174C-9FB6-40536DF0E690}" srcOrd="0" destOrd="0" parTransId="{27EB0818-6AA9-6C42-8709-B966963053A9}" sibTransId="{941A782E-E2CA-4E48-9CFD-AAEAF29033E1}"/>
    <dgm:cxn modelId="{754B2CFB-75AD-EE4E-A067-3EC71AEEDAFA}" type="presOf" srcId="{4B305DEA-1BA1-6044-BFA6-B6611784A72D}" destId="{5A4C3EAE-BD14-2045-8671-9F866059E76B}" srcOrd="0" destOrd="0" presId="urn:microsoft.com/office/officeart/2016/7/layout/VerticalSolidActionList"/>
    <dgm:cxn modelId="{A27CC19F-0DCD-E246-B5F2-7DFDF93DD502}" type="presParOf" srcId="{D1CC626F-B938-BC4A-924A-1745895A7E65}" destId="{215D107B-FAEB-2640-ACA1-E8F08EABC365}" srcOrd="0" destOrd="0" presId="urn:microsoft.com/office/officeart/2016/7/layout/VerticalSolidActionList"/>
    <dgm:cxn modelId="{F5318A51-43BA-AC4E-BD46-9F6F5F28757E}" type="presParOf" srcId="{215D107B-FAEB-2640-ACA1-E8F08EABC365}" destId="{68A52372-1C91-2E4E-A2F1-41A89C4145D5}" srcOrd="0" destOrd="0" presId="urn:microsoft.com/office/officeart/2016/7/layout/VerticalSolidActionList"/>
    <dgm:cxn modelId="{43D60BD2-504C-AB4B-B060-B88B4D9A8D8C}" type="presParOf" srcId="{215D107B-FAEB-2640-ACA1-E8F08EABC365}" destId="{CC3BC05A-7371-864D-B53D-9E23018670A6}" srcOrd="1" destOrd="0" presId="urn:microsoft.com/office/officeart/2016/7/layout/VerticalSolidActionList"/>
    <dgm:cxn modelId="{67BA48D1-16D4-A64C-BCC0-E3A5C9D8E400}" type="presParOf" srcId="{D1CC626F-B938-BC4A-924A-1745895A7E65}" destId="{E7B42E3E-3590-A44D-9F46-CEC35B169AA8}" srcOrd="1" destOrd="0" presId="urn:microsoft.com/office/officeart/2016/7/layout/VerticalSolidActionList"/>
    <dgm:cxn modelId="{23F1EB36-5F62-E04F-8F10-5197F561BCE8}" type="presParOf" srcId="{D1CC626F-B938-BC4A-924A-1745895A7E65}" destId="{13DE8A5D-D446-4E44-BDFA-5191CABAADA8}" srcOrd="2" destOrd="0" presId="urn:microsoft.com/office/officeart/2016/7/layout/VerticalSolidActionList"/>
    <dgm:cxn modelId="{96799244-1A13-1A4A-8542-AB595435B577}" type="presParOf" srcId="{13DE8A5D-D446-4E44-BDFA-5191CABAADA8}" destId="{5B07B23D-8A9B-C84A-9A75-B0780E0D29D3}" srcOrd="0" destOrd="0" presId="urn:microsoft.com/office/officeart/2016/7/layout/VerticalSolidActionList"/>
    <dgm:cxn modelId="{21098211-0290-754C-B3A4-52E484980DB0}" type="presParOf" srcId="{13DE8A5D-D446-4E44-BDFA-5191CABAADA8}" destId="{CE2F095A-64BE-9742-87BC-F5439B3C8587}" srcOrd="1" destOrd="0" presId="urn:microsoft.com/office/officeart/2016/7/layout/VerticalSolidActionList"/>
    <dgm:cxn modelId="{51EBA195-9A9A-B241-AD5C-0C1EAB5B9AEE}" type="presParOf" srcId="{D1CC626F-B938-BC4A-924A-1745895A7E65}" destId="{270E5987-F68E-3947-B3CC-C6F8C9881632}" srcOrd="3" destOrd="0" presId="urn:microsoft.com/office/officeart/2016/7/layout/VerticalSolidActionList"/>
    <dgm:cxn modelId="{995B211A-5B17-8D44-A0A7-628C0588263B}" type="presParOf" srcId="{D1CC626F-B938-BC4A-924A-1745895A7E65}" destId="{80FE65F9-55F1-AF4A-AF5C-4F0500935F43}" srcOrd="4" destOrd="0" presId="urn:microsoft.com/office/officeart/2016/7/layout/VerticalSolidActionList"/>
    <dgm:cxn modelId="{BA2B7670-18DD-704E-B10E-5DF6F054A186}" type="presParOf" srcId="{80FE65F9-55F1-AF4A-AF5C-4F0500935F43}" destId="{CFC587B1-1180-D64B-96B9-DD7C03DFFB8C}" srcOrd="0" destOrd="0" presId="urn:microsoft.com/office/officeart/2016/7/layout/VerticalSolidActionList"/>
    <dgm:cxn modelId="{3B5B3F8E-4C7D-7643-A76F-0A4504E75000}" type="presParOf" srcId="{80FE65F9-55F1-AF4A-AF5C-4F0500935F43}" destId="{5BDD8FD5-86AC-684F-9251-3DE4CD985E80}" srcOrd="1" destOrd="0" presId="urn:microsoft.com/office/officeart/2016/7/layout/VerticalSolidActionList"/>
    <dgm:cxn modelId="{6F41E663-8EC3-214D-8730-EFEAFDBF139E}" type="presParOf" srcId="{D1CC626F-B938-BC4A-924A-1745895A7E65}" destId="{A8F28F32-5C30-044B-802F-8523BDED9498}" srcOrd="5" destOrd="0" presId="urn:microsoft.com/office/officeart/2016/7/layout/VerticalSolidActionList"/>
    <dgm:cxn modelId="{6FAA4925-69C7-B746-A0DF-C34F7AE60F1A}" type="presParOf" srcId="{D1CC626F-B938-BC4A-924A-1745895A7E65}" destId="{CC77CC00-CF24-C14F-96AC-06373B3C8C4D}" srcOrd="6" destOrd="0" presId="urn:microsoft.com/office/officeart/2016/7/layout/VerticalSolidActionList"/>
    <dgm:cxn modelId="{550749F8-C24B-A84E-8E07-7235DCC44542}" type="presParOf" srcId="{CC77CC00-CF24-C14F-96AC-06373B3C8C4D}" destId="{446B897A-E1AA-6B40-9684-13ADAA30BCC7}" srcOrd="0" destOrd="0" presId="urn:microsoft.com/office/officeart/2016/7/layout/VerticalSolidActionList"/>
    <dgm:cxn modelId="{42E99D03-CA72-F54D-95BE-2CF4EBEE58B2}" type="presParOf" srcId="{CC77CC00-CF24-C14F-96AC-06373B3C8C4D}" destId="{99E1485B-23E6-9848-AD43-8051E3329D3D}" srcOrd="1" destOrd="0" presId="urn:microsoft.com/office/officeart/2016/7/layout/VerticalSolidActionList"/>
    <dgm:cxn modelId="{395141A1-2832-544C-A6ED-E6FAF223F048}" type="presParOf" srcId="{D1CC626F-B938-BC4A-924A-1745895A7E65}" destId="{30F70FA6-A89B-2448-8C7A-FA7458626F8B}" srcOrd="7" destOrd="0" presId="urn:microsoft.com/office/officeart/2016/7/layout/VerticalSolidActionList"/>
    <dgm:cxn modelId="{9140756B-D711-DD48-8D2A-31D16D407F5B}" type="presParOf" srcId="{D1CC626F-B938-BC4A-924A-1745895A7E65}" destId="{78ABCB1E-338C-9C40-AC42-3CA086EFAC27}" srcOrd="8" destOrd="0" presId="urn:microsoft.com/office/officeart/2016/7/layout/VerticalSolidActionList"/>
    <dgm:cxn modelId="{67FE05FF-E7BF-684E-83D0-46ACB317CD7A}" type="presParOf" srcId="{78ABCB1E-338C-9C40-AC42-3CA086EFAC27}" destId="{767D85F5-F0C0-694A-AF42-1C0DFD6C0367}" srcOrd="0" destOrd="0" presId="urn:microsoft.com/office/officeart/2016/7/layout/VerticalSolidActionList"/>
    <dgm:cxn modelId="{33B51881-CAF5-994B-BEDA-546D8462F892}" type="presParOf" srcId="{78ABCB1E-338C-9C40-AC42-3CA086EFAC27}" destId="{E564D5A1-68EE-374B-8FE3-31430C4C2A48}" srcOrd="1" destOrd="0" presId="urn:microsoft.com/office/officeart/2016/7/layout/VerticalSolidActionList"/>
    <dgm:cxn modelId="{065A3359-A1DC-8F44-8ACF-D002C7FE3B60}" type="presParOf" srcId="{D1CC626F-B938-BC4A-924A-1745895A7E65}" destId="{E7046E93-BC1A-3C44-BB99-F0FD90C0ADE3}" srcOrd="9" destOrd="0" presId="urn:microsoft.com/office/officeart/2016/7/layout/VerticalSolidActionList"/>
    <dgm:cxn modelId="{4FD8B2F9-C5A5-4F41-9D6A-2E2A9CD8A105}" type="presParOf" srcId="{D1CC626F-B938-BC4A-924A-1745895A7E65}" destId="{A3E36481-3866-184B-8C72-831D398AAA12}" srcOrd="10" destOrd="0" presId="urn:microsoft.com/office/officeart/2016/7/layout/VerticalSolidActionList"/>
    <dgm:cxn modelId="{E3810780-450D-0D4A-BB07-0F740DA2CB69}" type="presParOf" srcId="{A3E36481-3866-184B-8C72-831D398AAA12}" destId="{5A4C3EAE-BD14-2045-8671-9F866059E76B}" srcOrd="0" destOrd="0" presId="urn:microsoft.com/office/officeart/2016/7/layout/VerticalSolidActionList"/>
    <dgm:cxn modelId="{C66E510B-1839-8C4A-BF8A-FC081632C9F8}" type="presParOf" srcId="{A3E36481-3866-184B-8C72-831D398AAA12}" destId="{8A07DFCA-C995-834F-83A0-277B9A47E091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F049F9-40B6-2E42-AEFE-75E53AF0A438}" type="doc">
      <dgm:prSet loTypeId="urn:microsoft.com/office/officeart/2005/8/layout/lProcess2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224A5CE5-3627-8245-BB5D-9E7278169EA7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Internasional</a:t>
          </a:r>
          <a:endParaRPr lang="en-ID" dirty="0">
            <a:latin typeface="Avenir Next LT Pro" panose="020B0504020202020204" pitchFamily="34" charset="77"/>
          </a:endParaRPr>
        </a:p>
      </dgm:t>
    </dgm:pt>
    <dgm:pt modelId="{5102033A-0577-BC40-9631-9C42693E8957}" type="parTrans" cxnId="{5481A8B6-702B-1046-B560-844D8B28906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A0DDCD08-66FA-8042-A95B-2752D404D413}" type="sibTrans" cxnId="{5481A8B6-702B-1046-B560-844D8B28906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284DAF4-A9B7-CC42-A60F-2DF87350E723}">
      <dgm:prSet/>
      <dgm:spPr/>
      <dgm:t>
        <a:bodyPr/>
        <a:lstStyle/>
        <a:p>
          <a:r>
            <a:rPr lang="en-US" i="1" dirty="0">
              <a:latin typeface="Avenir Next LT Pro" panose="020B0504020202020204" pitchFamily="34" charset="77"/>
            </a:rPr>
            <a:t>Fauna &amp; Flora International </a:t>
          </a:r>
          <a:r>
            <a:rPr lang="en-US" dirty="0">
              <a:latin typeface="Avenir Next LT Pro" panose="020B0504020202020204" pitchFamily="34" charset="77"/>
            </a:rPr>
            <a:t>(FFI)</a:t>
          </a:r>
          <a:endParaRPr lang="en-ID" dirty="0">
            <a:latin typeface="Avenir Next LT Pro" panose="020B0504020202020204" pitchFamily="34" charset="77"/>
          </a:endParaRPr>
        </a:p>
      </dgm:t>
    </dgm:pt>
    <dgm:pt modelId="{DF108E6D-1C83-CC4C-86D6-9CE3050D6E40}" type="parTrans" cxnId="{7943EC96-D72A-CB42-82CA-5C156F74E2B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70FC322A-71F9-4746-B6C3-8509763AE60C}" type="sibTrans" cxnId="{7943EC96-D72A-CB42-82CA-5C156F74E2B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5A2A0882-E05E-D240-8E68-94C1712C6ED4}">
      <dgm:prSet/>
      <dgm:spPr/>
      <dgm:t>
        <a:bodyPr/>
        <a:lstStyle/>
        <a:p>
          <a:r>
            <a:rPr lang="en-US" i="1" dirty="0">
              <a:latin typeface="Avenir Next LT Pro" panose="020B0504020202020204" pitchFamily="34" charset="77"/>
            </a:rPr>
            <a:t>Conservation International </a:t>
          </a:r>
          <a:r>
            <a:rPr lang="en-US" dirty="0">
              <a:latin typeface="Avenir Next LT Pro" panose="020B0504020202020204" pitchFamily="34" charset="77"/>
            </a:rPr>
            <a:t>(CI)</a:t>
          </a:r>
          <a:endParaRPr lang="en-ID" dirty="0">
            <a:latin typeface="Avenir Next LT Pro" panose="020B0504020202020204" pitchFamily="34" charset="77"/>
          </a:endParaRPr>
        </a:p>
      </dgm:t>
    </dgm:pt>
    <dgm:pt modelId="{A83A263F-8CF9-1B41-A723-FAB3CD9CC072}" type="parTrans" cxnId="{5B01F6D6-8A6C-7646-8ABE-715B03EE254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F675D662-F909-1540-91C0-1A446DA5C451}" type="sibTrans" cxnId="{5B01F6D6-8A6C-7646-8ABE-715B03EE254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8E4222B9-7C4D-8D40-9FBF-6F71EE972765}">
      <dgm:prSet/>
      <dgm:spPr/>
      <dgm:t>
        <a:bodyPr/>
        <a:lstStyle/>
        <a:p>
          <a:r>
            <a:rPr lang="en-US" i="1" dirty="0" err="1">
              <a:latin typeface="Avenir Next LT Pro" panose="020B0504020202020204" pitchFamily="34" charset="77"/>
            </a:rPr>
            <a:t>BirdLife</a:t>
          </a:r>
          <a:r>
            <a:rPr lang="en-US" i="1" dirty="0">
              <a:latin typeface="Avenir Next LT Pro" panose="020B0504020202020204" pitchFamily="34" charset="77"/>
            </a:rPr>
            <a:t> International</a:t>
          </a:r>
          <a:endParaRPr lang="en-ID" i="1" dirty="0">
            <a:latin typeface="Avenir Next LT Pro" panose="020B0504020202020204" pitchFamily="34" charset="77"/>
          </a:endParaRPr>
        </a:p>
      </dgm:t>
    </dgm:pt>
    <dgm:pt modelId="{9FC69AF3-6F79-5249-8402-92946FCFE582}" type="parTrans" cxnId="{EAC2FE73-1896-1A4F-82F3-F6A61D1B428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730EDF3-2EE2-0945-A046-5A49FB535ECA}" type="sibTrans" cxnId="{EAC2FE73-1896-1A4F-82F3-F6A61D1B428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7327BC6-C377-5045-9E4D-3E8335E2AE0F}">
      <dgm:prSet/>
      <dgm:spPr/>
      <dgm:t>
        <a:bodyPr/>
        <a:lstStyle/>
        <a:p>
          <a:r>
            <a:rPr lang="en-US" i="1" dirty="0">
              <a:latin typeface="Avenir Next LT Pro" panose="020B0504020202020204" pitchFamily="34" charset="77"/>
            </a:rPr>
            <a:t>Wetland International</a:t>
          </a:r>
          <a:endParaRPr lang="en-ID" i="1" dirty="0">
            <a:latin typeface="Avenir Next LT Pro" panose="020B0504020202020204" pitchFamily="34" charset="77"/>
          </a:endParaRPr>
        </a:p>
      </dgm:t>
    </dgm:pt>
    <dgm:pt modelId="{E4F3322B-FBCB-4646-AEFC-2F3ED660991F}" type="parTrans" cxnId="{CD12F54F-2D50-F540-BD5A-BC60AD85CD5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832CBCBD-B8D5-F345-94A4-719E69ED586B}" type="sibTrans" cxnId="{CD12F54F-2D50-F540-BD5A-BC60AD85CD5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E1514D7A-352A-5C49-97E6-B36846601012}">
      <dgm:prSet/>
      <dgm:spPr/>
      <dgm:t>
        <a:bodyPr/>
        <a:lstStyle/>
        <a:p>
          <a:r>
            <a:rPr lang="en-US" i="1" dirty="0">
              <a:latin typeface="Avenir Next LT Pro" panose="020B0504020202020204" pitchFamily="34" charset="77"/>
            </a:rPr>
            <a:t>The Nature Conservancy </a:t>
          </a:r>
          <a:r>
            <a:rPr lang="en-US" dirty="0">
              <a:latin typeface="Avenir Next LT Pro" panose="020B0504020202020204" pitchFamily="34" charset="77"/>
            </a:rPr>
            <a:t>(TNC)</a:t>
          </a:r>
          <a:endParaRPr lang="en-ID" dirty="0">
            <a:latin typeface="Avenir Next LT Pro" panose="020B0504020202020204" pitchFamily="34" charset="77"/>
          </a:endParaRPr>
        </a:p>
      </dgm:t>
    </dgm:pt>
    <dgm:pt modelId="{6BA81ACB-C01B-1542-BE05-70B9B2EE1016}" type="parTrans" cxnId="{FC4043F0-4BF4-E546-BAE6-9C0A741A536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465077EC-E500-D747-8A5B-4C001967FFD3}" type="sibTrans" cxnId="{FC4043F0-4BF4-E546-BAE6-9C0A741A536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05439D83-B96D-0245-BE31-823B05EC3E7B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Nasional</a:t>
          </a:r>
          <a:endParaRPr lang="en-ID">
            <a:latin typeface="Avenir Next LT Pro" panose="020B0504020202020204" pitchFamily="34" charset="77"/>
          </a:endParaRPr>
        </a:p>
      </dgm:t>
    </dgm:pt>
    <dgm:pt modelId="{9C562C2B-455D-DA46-9649-A8AA27E65AF5}" type="parTrans" cxnId="{DE94909F-FFB2-A344-8C9A-41141A9E58D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A3626F55-0579-6E40-A626-CF2A837F5A95}" type="sibTrans" cxnId="{DE94909F-FFB2-A344-8C9A-41141A9E58D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452B7870-7AC9-4645-A0B9-3BDBC7E9A3C7}">
      <dgm:prSet/>
      <dgm:spPr/>
      <dgm:t>
        <a:bodyPr/>
        <a:lstStyle/>
        <a:p>
          <a:r>
            <a:rPr lang="en-US" dirty="0" err="1">
              <a:latin typeface="Avenir Next LT Pro" panose="020B0504020202020204" pitchFamily="34" charset="77"/>
            </a:rPr>
            <a:t>Burung</a:t>
          </a:r>
          <a:r>
            <a:rPr lang="en-US" dirty="0">
              <a:latin typeface="Avenir Next LT Pro" panose="020B0504020202020204" pitchFamily="34" charset="77"/>
            </a:rPr>
            <a:t> Indonesia</a:t>
          </a:r>
          <a:endParaRPr lang="en-ID" dirty="0">
            <a:latin typeface="Avenir Next LT Pro" panose="020B0504020202020204" pitchFamily="34" charset="77"/>
          </a:endParaRPr>
        </a:p>
      </dgm:t>
    </dgm:pt>
    <dgm:pt modelId="{FADAD999-C9DD-2D4F-AEE1-BC6C46C55361}" type="parTrans" cxnId="{A8D8786A-B0D6-CC42-B826-F58E545F6A8E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D8CB6AB0-E3AB-6945-AD96-B113DE436F54}" type="sibTrans" cxnId="{A8D8786A-B0D6-CC42-B826-F58E545F6A8E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95FDE80E-8802-E047-9B0F-12B3DF4505AC}">
      <dgm:prSet/>
      <dgm:spPr/>
      <dgm:t>
        <a:bodyPr/>
        <a:lstStyle/>
        <a:p>
          <a:r>
            <a:rPr lang="en-US" i="1" dirty="0">
              <a:latin typeface="Avenir Next LT Pro" panose="020B0504020202020204" pitchFamily="34" charset="77"/>
            </a:rPr>
            <a:t>Indonesia Ecotourism Network </a:t>
          </a:r>
          <a:r>
            <a:rPr lang="en-US" dirty="0">
              <a:latin typeface="Avenir Next LT Pro" panose="020B0504020202020204" pitchFamily="34" charset="77"/>
            </a:rPr>
            <a:t>(</a:t>
          </a:r>
          <a:r>
            <a:rPr lang="en-US" dirty="0" err="1">
              <a:latin typeface="Avenir Next LT Pro" panose="020B0504020202020204" pitchFamily="34" charset="77"/>
            </a:rPr>
            <a:t>Indecon</a:t>
          </a:r>
          <a:r>
            <a:rPr lang="en-US" dirty="0">
              <a:latin typeface="Avenir Next LT Pro" panose="020B0504020202020204" pitchFamily="34" charset="77"/>
            </a:rPr>
            <a:t>)</a:t>
          </a:r>
          <a:endParaRPr lang="en-ID" dirty="0">
            <a:latin typeface="Avenir Next LT Pro" panose="020B0504020202020204" pitchFamily="34" charset="77"/>
          </a:endParaRPr>
        </a:p>
      </dgm:t>
    </dgm:pt>
    <dgm:pt modelId="{BAA59EDC-66FA-9F46-A730-DC75CB5ED349}" type="parTrans" cxnId="{C17844BF-3926-D044-A6E7-6E48A34C83E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249462FB-392A-8344-84B0-61FA8D105D05}" type="sibTrans" cxnId="{C17844BF-3926-D044-A6E7-6E48A34C83E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D5AF626E-99E2-0442-B539-8DD7198E0BF3}">
      <dgm:prSet/>
      <dgm:spPr/>
      <dgm:t>
        <a:bodyPr/>
        <a:lstStyle/>
        <a:p>
          <a:r>
            <a:rPr lang="en-US" dirty="0">
              <a:latin typeface="Avenir Next LT Pro" panose="020B0504020202020204" pitchFamily="34" charset="77"/>
            </a:rPr>
            <a:t>WALHI</a:t>
          </a:r>
          <a:endParaRPr lang="en-ID" dirty="0">
            <a:latin typeface="Avenir Next LT Pro" panose="020B0504020202020204" pitchFamily="34" charset="77"/>
          </a:endParaRPr>
        </a:p>
      </dgm:t>
    </dgm:pt>
    <dgm:pt modelId="{A7E69EB3-BE52-9649-ACD1-135D7E92328A}" type="parTrans" cxnId="{110D80AB-6AED-9047-8D5B-0762CF34CDF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8D5075D1-7044-DA45-AAB6-56073F01F8F0}" type="sibTrans" cxnId="{110D80AB-6AED-9047-8D5B-0762CF34CDF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F7B5CB44-6E74-E640-9542-607D0B65BBD5}">
      <dgm:prSet/>
      <dgm:spPr/>
      <dgm:t>
        <a:bodyPr/>
        <a:lstStyle/>
        <a:p>
          <a:r>
            <a:rPr lang="en-US" dirty="0">
              <a:latin typeface="Avenir Next LT Pro" panose="020B0504020202020204" pitchFamily="34" charset="77"/>
            </a:rPr>
            <a:t>WARSI</a:t>
          </a:r>
          <a:endParaRPr lang="en-ID" dirty="0">
            <a:latin typeface="Avenir Next LT Pro" panose="020B0504020202020204" pitchFamily="34" charset="77"/>
          </a:endParaRPr>
        </a:p>
      </dgm:t>
    </dgm:pt>
    <dgm:pt modelId="{F700ED41-225E-D946-A874-4EA22098DDFD}" type="parTrans" cxnId="{261580D6-9763-9D45-B8ED-D3AC9F1F3C7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BE5B35A-4D21-E745-A389-2FACF431CB68}" type="sibTrans" cxnId="{261580D6-9763-9D45-B8ED-D3AC9F1F3C7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4705B2F9-4AFD-8149-AB0E-AAF7B33F6970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Lokal</a:t>
          </a:r>
          <a:endParaRPr lang="en-ID">
            <a:latin typeface="Avenir Next LT Pro" panose="020B0504020202020204" pitchFamily="34" charset="77"/>
          </a:endParaRPr>
        </a:p>
      </dgm:t>
    </dgm:pt>
    <dgm:pt modelId="{A175A57D-536C-C64B-8AB6-4AC3749EBCD2}" type="parTrans" cxnId="{B3EAAF10-68BE-2D45-AE4C-B128138F83D7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27F1E0C7-F7CA-1845-AC21-9B8FD81A7E8E}" type="sibTrans" cxnId="{B3EAAF10-68BE-2D45-AE4C-B128138F83D7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1E19E3D2-F74F-8D4C-901C-E42B72D11019}">
      <dgm:prSet/>
      <dgm:spPr/>
      <dgm:t>
        <a:bodyPr/>
        <a:lstStyle/>
        <a:p>
          <a:r>
            <a:rPr lang="en-US" dirty="0" err="1">
              <a:latin typeface="Avenir Next LT Pro" panose="020B0504020202020204" pitchFamily="34" charset="77"/>
            </a:rPr>
            <a:t>Kelompok</a:t>
          </a:r>
          <a:r>
            <a:rPr lang="en-US" dirty="0">
              <a:latin typeface="Avenir Next LT Pro" panose="020B0504020202020204" pitchFamily="34" charset="77"/>
            </a:rPr>
            <a:t> Mitra Cai (Kampung </a:t>
          </a:r>
          <a:r>
            <a:rPr lang="en-US" dirty="0" err="1">
              <a:latin typeface="Avenir Next LT Pro" panose="020B0504020202020204" pitchFamily="34" charset="77"/>
            </a:rPr>
            <a:t>Pasir</a:t>
          </a:r>
          <a:r>
            <a:rPr lang="en-US" dirty="0">
              <a:latin typeface="Avenir Next LT Pro" panose="020B0504020202020204" pitchFamily="34" charset="77"/>
            </a:rPr>
            <a:t> Sereh, </a:t>
          </a:r>
          <a:r>
            <a:rPr lang="en-US" dirty="0" err="1">
              <a:latin typeface="Avenir Next LT Pro" panose="020B0504020202020204" pitchFamily="34" charset="77"/>
            </a:rPr>
            <a:t>Cisurupan-Garut</a:t>
          </a:r>
          <a:r>
            <a:rPr lang="en-US" dirty="0">
              <a:latin typeface="Avenir Next LT Pro" panose="020B0504020202020204" pitchFamily="34" charset="77"/>
            </a:rPr>
            <a:t>) yang </a:t>
          </a:r>
          <a:r>
            <a:rPr lang="en-US" dirty="0" err="1">
              <a:latin typeface="Avenir Next LT Pro" panose="020B0504020202020204" pitchFamily="34" charset="77"/>
            </a:rPr>
            <a:t>bergerak</a:t>
          </a:r>
          <a:r>
            <a:rPr lang="en-US" dirty="0">
              <a:latin typeface="Avenir Next LT Pro" panose="020B0504020202020204" pitchFamily="34" charset="77"/>
            </a:rPr>
            <a:t> </a:t>
          </a:r>
          <a:r>
            <a:rPr lang="en-US" dirty="0" err="1">
              <a:latin typeface="Avenir Next LT Pro" panose="020B0504020202020204" pitchFamily="34" charset="77"/>
            </a:rPr>
            <a:t>dalam</a:t>
          </a:r>
          <a:r>
            <a:rPr lang="en-US" dirty="0">
              <a:latin typeface="Avenir Next LT Pro" panose="020B0504020202020204" pitchFamily="34" charset="77"/>
            </a:rPr>
            <a:t> </a:t>
          </a:r>
          <a:r>
            <a:rPr lang="en-US" dirty="0" err="1">
              <a:latin typeface="Avenir Next LT Pro" panose="020B0504020202020204" pitchFamily="34" charset="77"/>
            </a:rPr>
            <a:t>konservasi</a:t>
          </a:r>
          <a:r>
            <a:rPr lang="en-US" dirty="0">
              <a:latin typeface="Avenir Next LT Pro" panose="020B0504020202020204" pitchFamily="34" charset="77"/>
            </a:rPr>
            <a:t> </a:t>
          </a:r>
          <a:r>
            <a:rPr lang="en-US" dirty="0" err="1">
              <a:latin typeface="Avenir Next LT Pro" panose="020B0504020202020204" pitchFamily="34" charset="77"/>
            </a:rPr>
            <a:t>mata</a:t>
          </a:r>
          <a:r>
            <a:rPr lang="en-US" dirty="0">
              <a:latin typeface="Avenir Next LT Pro" panose="020B0504020202020204" pitchFamily="34" charset="77"/>
            </a:rPr>
            <a:t> air di </a:t>
          </a:r>
          <a:r>
            <a:rPr lang="en-US" dirty="0" err="1">
              <a:latin typeface="Avenir Next LT Pro" panose="020B0504020202020204" pitchFamily="34" charset="77"/>
            </a:rPr>
            <a:t>desa</a:t>
          </a:r>
          <a:r>
            <a:rPr lang="en-US" dirty="0">
              <a:latin typeface="Avenir Next LT Pro" panose="020B0504020202020204" pitchFamily="34" charset="77"/>
            </a:rPr>
            <a:t> </a:t>
          </a:r>
          <a:r>
            <a:rPr lang="en-US" dirty="0" err="1">
              <a:latin typeface="Avenir Next LT Pro" panose="020B0504020202020204" pitchFamily="34" charset="77"/>
            </a:rPr>
            <a:t>tersebut</a:t>
          </a:r>
          <a:endParaRPr lang="en-ID" dirty="0">
            <a:latin typeface="Avenir Next LT Pro" panose="020B0504020202020204" pitchFamily="34" charset="77"/>
          </a:endParaRPr>
        </a:p>
      </dgm:t>
    </dgm:pt>
    <dgm:pt modelId="{B160B895-1F46-6A48-B6F8-E096D25BF6F4}" type="parTrans" cxnId="{F878A20C-E0EC-014B-811C-DEFE8CA8A54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AAD35630-4F65-8D45-89FE-86E32C595647}" type="sibTrans" cxnId="{F878A20C-E0EC-014B-811C-DEFE8CA8A54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3246FF4-C4A3-9941-A4FC-4DC9EAE9D313}">
      <dgm:prSet/>
      <dgm:spPr/>
      <dgm:t>
        <a:bodyPr/>
        <a:lstStyle/>
        <a:p>
          <a:r>
            <a:rPr lang="en-ID" dirty="0" err="1">
              <a:latin typeface="Avenir Next LT Pro" panose="020B0504020202020204" pitchFamily="34" charset="77"/>
            </a:rPr>
            <a:t>Paguyuban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Warga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Peduli</a:t>
          </a:r>
          <a:r>
            <a:rPr lang="en-ID" dirty="0">
              <a:latin typeface="Avenir Next LT Pro" panose="020B0504020202020204" pitchFamily="34" charset="77"/>
            </a:rPr>
            <a:t> </a:t>
          </a:r>
          <a:r>
            <a:rPr lang="en-ID" dirty="0" err="1">
              <a:latin typeface="Avenir Next LT Pro" panose="020B0504020202020204" pitchFamily="34" charset="77"/>
            </a:rPr>
            <a:t>Lingkungan</a:t>
          </a:r>
          <a:r>
            <a:rPr lang="en-ID" dirty="0">
              <a:latin typeface="Avenir Next LT Pro" panose="020B0504020202020204" pitchFamily="34" charset="77"/>
            </a:rPr>
            <a:t> (</a:t>
          </a:r>
          <a:r>
            <a:rPr lang="en-ID" dirty="0" err="1">
              <a:latin typeface="Avenir Next LT Pro" panose="020B0504020202020204" pitchFamily="34" charset="77"/>
            </a:rPr>
            <a:t>Pawapeling</a:t>
          </a:r>
          <a:r>
            <a:rPr lang="en-ID" dirty="0">
              <a:latin typeface="Avenir Next LT Pro" panose="020B0504020202020204" pitchFamily="34" charset="77"/>
            </a:rPr>
            <a:t>), Bandung</a:t>
          </a:r>
        </a:p>
      </dgm:t>
    </dgm:pt>
    <dgm:pt modelId="{CE5ABD8D-B595-374E-9231-379023A336F1}" type="parTrans" cxnId="{8D2BD58C-CB3F-864A-96F7-811B64D884C4}">
      <dgm:prSet/>
      <dgm:spPr/>
      <dgm:t>
        <a:bodyPr/>
        <a:lstStyle/>
        <a:p>
          <a:endParaRPr lang="en-US"/>
        </a:p>
      </dgm:t>
    </dgm:pt>
    <dgm:pt modelId="{89070313-8157-0849-A3B9-7F3CE8975C19}" type="sibTrans" cxnId="{8D2BD58C-CB3F-864A-96F7-811B64D884C4}">
      <dgm:prSet/>
      <dgm:spPr/>
      <dgm:t>
        <a:bodyPr/>
        <a:lstStyle/>
        <a:p>
          <a:endParaRPr lang="en-US"/>
        </a:p>
      </dgm:t>
    </dgm:pt>
    <dgm:pt modelId="{B919769F-1330-1B41-96F7-BDC634EA576F}">
      <dgm:prSet/>
      <dgm:spPr/>
      <dgm:t>
        <a:bodyPr/>
        <a:lstStyle/>
        <a:p>
          <a:r>
            <a:rPr lang="en-US" i="1">
              <a:latin typeface="Avenir Next LT Pro" panose="020B0504020202020204" pitchFamily="34" charset="77"/>
            </a:rPr>
            <a:t>World </a:t>
          </a:r>
          <a:r>
            <a:rPr lang="en-US" i="1" dirty="0">
              <a:latin typeface="Avenir Next LT Pro" panose="020B0504020202020204" pitchFamily="34" charset="77"/>
            </a:rPr>
            <a:t>Wildlife Fund </a:t>
          </a:r>
          <a:r>
            <a:rPr lang="en-US" dirty="0">
              <a:latin typeface="Avenir Next LT Pro" panose="020B0504020202020204" pitchFamily="34" charset="77"/>
            </a:rPr>
            <a:t>(WWF)</a:t>
          </a:r>
          <a:endParaRPr lang="en-ID" dirty="0">
            <a:latin typeface="Avenir Next LT Pro" panose="020B0504020202020204" pitchFamily="34" charset="77"/>
          </a:endParaRPr>
        </a:p>
      </dgm:t>
    </dgm:pt>
    <dgm:pt modelId="{C09F2570-B4A0-BD49-B843-92CB2EE0DAD9}" type="parTrans" cxnId="{88B3414B-8A1A-374A-906A-0A713B02F95E}">
      <dgm:prSet/>
      <dgm:spPr/>
      <dgm:t>
        <a:bodyPr/>
        <a:lstStyle/>
        <a:p>
          <a:endParaRPr lang="en-US"/>
        </a:p>
      </dgm:t>
    </dgm:pt>
    <dgm:pt modelId="{0BA9DBDC-5392-5A4A-A9E3-2D67E87308F5}" type="sibTrans" cxnId="{88B3414B-8A1A-374A-906A-0A713B02F95E}">
      <dgm:prSet/>
      <dgm:spPr/>
      <dgm:t>
        <a:bodyPr/>
        <a:lstStyle/>
        <a:p>
          <a:endParaRPr lang="en-US"/>
        </a:p>
      </dgm:t>
    </dgm:pt>
    <dgm:pt modelId="{78D84E94-1284-6146-A1A7-F63720DE3144}" type="pres">
      <dgm:prSet presAssocID="{44F049F9-40B6-2E42-AEFE-75E53AF0A438}" presName="theList" presStyleCnt="0">
        <dgm:presLayoutVars>
          <dgm:dir/>
          <dgm:animLvl val="lvl"/>
          <dgm:resizeHandles val="exact"/>
        </dgm:presLayoutVars>
      </dgm:prSet>
      <dgm:spPr/>
    </dgm:pt>
    <dgm:pt modelId="{08FF50EE-00B1-D349-9E4F-D2650FDD2E2F}" type="pres">
      <dgm:prSet presAssocID="{224A5CE5-3627-8245-BB5D-9E7278169EA7}" presName="compNode" presStyleCnt="0"/>
      <dgm:spPr/>
    </dgm:pt>
    <dgm:pt modelId="{F0917A1C-8699-A048-98C6-A63DD23856E3}" type="pres">
      <dgm:prSet presAssocID="{224A5CE5-3627-8245-BB5D-9E7278169EA7}" presName="aNode" presStyleLbl="bgShp" presStyleIdx="0" presStyleCnt="3"/>
      <dgm:spPr/>
    </dgm:pt>
    <dgm:pt modelId="{849B2225-9B6B-7A4B-9A32-4C404E26EBB4}" type="pres">
      <dgm:prSet presAssocID="{224A5CE5-3627-8245-BB5D-9E7278169EA7}" presName="textNode" presStyleLbl="bgShp" presStyleIdx="0" presStyleCnt="3"/>
      <dgm:spPr/>
    </dgm:pt>
    <dgm:pt modelId="{13240611-BB7E-BE43-8071-5892C37A0941}" type="pres">
      <dgm:prSet presAssocID="{224A5CE5-3627-8245-BB5D-9E7278169EA7}" presName="compChildNode" presStyleCnt="0"/>
      <dgm:spPr/>
    </dgm:pt>
    <dgm:pt modelId="{11DFE315-A36C-3841-AB2F-C93490F88CE2}" type="pres">
      <dgm:prSet presAssocID="{224A5CE5-3627-8245-BB5D-9E7278169EA7}" presName="theInnerList" presStyleCnt="0"/>
      <dgm:spPr/>
    </dgm:pt>
    <dgm:pt modelId="{1E74DA4E-A4C1-D64E-8D23-885277C42FA0}" type="pres">
      <dgm:prSet presAssocID="{C284DAF4-A9B7-CC42-A60F-2DF87350E723}" presName="childNode" presStyleLbl="node1" presStyleIdx="0" presStyleCnt="12">
        <dgm:presLayoutVars>
          <dgm:bulletEnabled val="1"/>
        </dgm:presLayoutVars>
      </dgm:prSet>
      <dgm:spPr/>
    </dgm:pt>
    <dgm:pt modelId="{3E828CEA-F7DB-E840-84C6-951E398380D0}" type="pres">
      <dgm:prSet presAssocID="{C284DAF4-A9B7-CC42-A60F-2DF87350E723}" presName="aSpace2" presStyleCnt="0"/>
      <dgm:spPr/>
    </dgm:pt>
    <dgm:pt modelId="{70A9994F-35FA-814F-9C26-26DA3DFA1698}" type="pres">
      <dgm:prSet presAssocID="{B919769F-1330-1B41-96F7-BDC634EA576F}" presName="childNode" presStyleLbl="node1" presStyleIdx="1" presStyleCnt="12">
        <dgm:presLayoutVars>
          <dgm:bulletEnabled val="1"/>
        </dgm:presLayoutVars>
      </dgm:prSet>
      <dgm:spPr/>
    </dgm:pt>
    <dgm:pt modelId="{8F4B4E50-065D-ED4E-9E53-ED7F1C2BE004}" type="pres">
      <dgm:prSet presAssocID="{B919769F-1330-1B41-96F7-BDC634EA576F}" presName="aSpace2" presStyleCnt="0"/>
      <dgm:spPr/>
    </dgm:pt>
    <dgm:pt modelId="{64599EDE-0474-EA4F-BA9A-3CC4274AC72A}" type="pres">
      <dgm:prSet presAssocID="{5A2A0882-E05E-D240-8E68-94C1712C6ED4}" presName="childNode" presStyleLbl="node1" presStyleIdx="2" presStyleCnt="12">
        <dgm:presLayoutVars>
          <dgm:bulletEnabled val="1"/>
        </dgm:presLayoutVars>
      </dgm:prSet>
      <dgm:spPr/>
    </dgm:pt>
    <dgm:pt modelId="{199BB2B3-9CB9-304F-BB6F-974B4D3EA746}" type="pres">
      <dgm:prSet presAssocID="{5A2A0882-E05E-D240-8E68-94C1712C6ED4}" presName="aSpace2" presStyleCnt="0"/>
      <dgm:spPr/>
    </dgm:pt>
    <dgm:pt modelId="{78DFAD44-2BF4-F74E-A3B2-5947D5DDD05C}" type="pres">
      <dgm:prSet presAssocID="{8E4222B9-7C4D-8D40-9FBF-6F71EE972765}" presName="childNode" presStyleLbl="node1" presStyleIdx="3" presStyleCnt="12">
        <dgm:presLayoutVars>
          <dgm:bulletEnabled val="1"/>
        </dgm:presLayoutVars>
      </dgm:prSet>
      <dgm:spPr/>
    </dgm:pt>
    <dgm:pt modelId="{A1B80946-C939-6E44-B34C-8E379B0CA94B}" type="pres">
      <dgm:prSet presAssocID="{8E4222B9-7C4D-8D40-9FBF-6F71EE972765}" presName="aSpace2" presStyleCnt="0"/>
      <dgm:spPr/>
    </dgm:pt>
    <dgm:pt modelId="{1F38AE42-8AF7-1945-8491-7D38A5D9A82F}" type="pres">
      <dgm:prSet presAssocID="{C7327BC6-C377-5045-9E4D-3E8335E2AE0F}" presName="childNode" presStyleLbl="node1" presStyleIdx="4" presStyleCnt="12">
        <dgm:presLayoutVars>
          <dgm:bulletEnabled val="1"/>
        </dgm:presLayoutVars>
      </dgm:prSet>
      <dgm:spPr/>
    </dgm:pt>
    <dgm:pt modelId="{E3AE3B27-BE90-6742-810E-4F4A9DF85F7B}" type="pres">
      <dgm:prSet presAssocID="{C7327BC6-C377-5045-9E4D-3E8335E2AE0F}" presName="aSpace2" presStyleCnt="0"/>
      <dgm:spPr/>
    </dgm:pt>
    <dgm:pt modelId="{44C88918-FAE5-3641-86EA-67D311918E77}" type="pres">
      <dgm:prSet presAssocID="{E1514D7A-352A-5C49-97E6-B36846601012}" presName="childNode" presStyleLbl="node1" presStyleIdx="5" presStyleCnt="12">
        <dgm:presLayoutVars>
          <dgm:bulletEnabled val="1"/>
        </dgm:presLayoutVars>
      </dgm:prSet>
      <dgm:spPr/>
    </dgm:pt>
    <dgm:pt modelId="{2F0346D1-78C9-0B45-B0F4-4923F790FB27}" type="pres">
      <dgm:prSet presAssocID="{224A5CE5-3627-8245-BB5D-9E7278169EA7}" presName="aSpace" presStyleCnt="0"/>
      <dgm:spPr/>
    </dgm:pt>
    <dgm:pt modelId="{40A7987D-F772-3D4F-8E03-06EC0C321869}" type="pres">
      <dgm:prSet presAssocID="{05439D83-B96D-0245-BE31-823B05EC3E7B}" presName="compNode" presStyleCnt="0"/>
      <dgm:spPr/>
    </dgm:pt>
    <dgm:pt modelId="{403C0055-D4A2-964B-AA5C-A13C7CA532DB}" type="pres">
      <dgm:prSet presAssocID="{05439D83-B96D-0245-BE31-823B05EC3E7B}" presName="aNode" presStyleLbl="bgShp" presStyleIdx="1" presStyleCnt="3"/>
      <dgm:spPr/>
    </dgm:pt>
    <dgm:pt modelId="{3C80B60A-F70A-464F-A68B-0440F19CA4B9}" type="pres">
      <dgm:prSet presAssocID="{05439D83-B96D-0245-BE31-823B05EC3E7B}" presName="textNode" presStyleLbl="bgShp" presStyleIdx="1" presStyleCnt="3"/>
      <dgm:spPr/>
    </dgm:pt>
    <dgm:pt modelId="{75014BBD-93B4-5441-8DC2-AD5D0650D071}" type="pres">
      <dgm:prSet presAssocID="{05439D83-B96D-0245-BE31-823B05EC3E7B}" presName="compChildNode" presStyleCnt="0"/>
      <dgm:spPr/>
    </dgm:pt>
    <dgm:pt modelId="{D149C6BB-90A4-9247-AE3C-5E1ECA4AA90F}" type="pres">
      <dgm:prSet presAssocID="{05439D83-B96D-0245-BE31-823B05EC3E7B}" presName="theInnerList" presStyleCnt="0"/>
      <dgm:spPr/>
    </dgm:pt>
    <dgm:pt modelId="{6F081619-C322-0F44-B313-6A605BEAF4A7}" type="pres">
      <dgm:prSet presAssocID="{452B7870-7AC9-4645-A0B9-3BDBC7E9A3C7}" presName="childNode" presStyleLbl="node1" presStyleIdx="6" presStyleCnt="12">
        <dgm:presLayoutVars>
          <dgm:bulletEnabled val="1"/>
        </dgm:presLayoutVars>
      </dgm:prSet>
      <dgm:spPr/>
    </dgm:pt>
    <dgm:pt modelId="{5BADE7DE-58BF-424B-8A8E-EA7F400CD204}" type="pres">
      <dgm:prSet presAssocID="{452B7870-7AC9-4645-A0B9-3BDBC7E9A3C7}" presName="aSpace2" presStyleCnt="0"/>
      <dgm:spPr/>
    </dgm:pt>
    <dgm:pt modelId="{17F5B3F9-B316-BA4C-B2D0-1A3DCB1991EF}" type="pres">
      <dgm:prSet presAssocID="{95FDE80E-8802-E047-9B0F-12B3DF4505AC}" presName="childNode" presStyleLbl="node1" presStyleIdx="7" presStyleCnt="12">
        <dgm:presLayoutVars>
          <dgm:bulletEnabled val="1"/>
        </dgm:presLayoutVars>
      </dgm:prSet>
      <dgm:spPr/>
    </dgm:pt>
    <dgm:pt modelId="{7D005A5F-A8DD-2047-8580-AF35A1149680}" type="pres">
      <dgm:prSet presAssocID="{95FDE80E-8802-E047-9B0F-12B3DF4505AC}" presName="aSpace2" presStyleCnt="0"/>
      <dgm:spPr/>
    </dgm:pt>
    <dgm:pt modelId="{22A6FDCD-1F93-CC45-B326-506B9417DE20}" type="pres">
      <dgm:prSet presAssocID="{D5AF626E-99E2-0442-B539-8DD7198E0BF3}" presName="childNode" presStyleLbl="node1" presStyleIdx="8" presStyleCnt="12">
        <dgm:presLayoutVars>
          <dgm:bulletEnabled val="1"/>
        </dgm:presLayoutVars>
      </dgm:prSet>
      <dgm:spPr/>
    </dgm:pt>
    <dgm:pt modelId="{66DC90CB-1738-5443-BD86-781A1EA9F9D3}" type="pres">
      <dgm:prSet presAssocID="{D5AF626E-99E2-0442-B539-8DD7198E0BF3}" presName="aSpace2" presStyleCnt="0"/>
      <dgm:spPr/>
    </dgm:pt>
    <dgm:pt modelId="{168258B4-BEF9-864C-98A6-4663B608D75D}" type="pres">
      <dgm:prSet presAssocID="{F7B5CB44-6E74-E640-9542-607D0B65BBD5}" presName="childNode" presStyleLbl="node1" presStyleIdx="9" presStyleCnt="12">
        <dgm:presLayoutVars>
          <dgm:bulletEnabled val="1"/>
        </dgm:presLayoutVars>
      </dgm:prSet>
      <dgm:spPr/>
    </dgm:pt>
    <dgm:pt modelId="{D32ABC53-8F76-744E-A148-11F9EAA30BE9}" type="pres">
      <dgm:prSet presAssocID="{05439D83-B96D-0245-BE31-823B05EC3E7B}" presName="aSpace" presStyleCnt="0"/>
      <dgm:spPr/>
    </dgm:pt>
    <dgm:pt modelId="{8AF01AF6-BC25-7040-B84D-6053F4355F5E}" type="pres">
      <dgm:prSet presAssocID="{4705B2F9-4AFD-8149-AB0E-AAF7B33F6970}" presName="compNode" presStyleCnt="0"/>
      <dgm:spPr/>
    </dgm:pt>
    <dgm:pt modelId="{594073E1-14B6-EA41-95BB-EA20C25C98EA}" type="pres">
      <dgm:prSet presAssocID="{4705B2F9-4AFD-8149-AB0E-AAF7B33F6970}" presName="aNode" presStyleLbl="bgShp" presStyleIdx="2" presStyleCnt="3"/>
      <dgm:spPr/>
    </dgm:pt>
    <dgm:pt modelId="{A7CD5569-511E-F04D-9A9D-A9C061EB9360}" type="pres">
      <dgm:prSet presAssocID="{4705B2F9-4AFD-8149-AB0E-AAF7B33F6970}" presName="textNode" presStyleLbl="bgShp" presStyleIdx="2" presStyleCnt="3"/>
      <dgm:spPr/>
    </dgm:pt>
    <dgm:pt modelId="{32DB31DB-BE22-144F-BF12-74C3A24FEA20}" type="pres">
      <dgm:prSet presAssocID="{4705B2F9-4AFD-8149-AB0E-AAF7B33F6970}" presName="compChildNode" presStyleCnt="0"/>
      <dgm:spPr/>
    </dgm:pt>
    <dgm:pt modelId="{3FB54E89-9481-1B44-AF11-B025F8C79AB3}" type="pres">
      <dgm:prSet presAssocID="{4705B2F9-4AFD-8149-AB0E-AAF7B33F6970}" presName="theInnerList" presStyleCnt="0"/>
      <dgm:spPr/>
    </dgm:pt>
    <dgm:pt modelId="{FE642786-1427-A94A-9883-AB41C3F10D89}" type="pres">
      <dgm:prSet presAssocID="{1E19E3D2-F74F-8D4C-901C-E42B72D11019}" presName="childNode" presStyleLbl="node1" presStyleIdx="10" presStyleCnt="12">
        <dgm:presLayoutVars>
          <dgm:bulletEnabled val="1"/>
        </dgm:presLayoutVars>
      </dgm:prSet>
      <dgm:spPr/>
    </dgm:pt>
    <dgm:pt modelId="{14A2CFA1-696F-9649-8645-F2BD85463C99}" type="pres">
      <dgm:prSet presAssocID="{1E19E3D2-F74F-8D4C-901C-E42B72D11019}" presName="aSpace2" presStyleCnt="0"/>
      <dgm:spPr/>
    </dgm:pt>
    <dgm:pt modelId="{86FA0633-3EB2-F448-AC54-2525B89D7523}" type="pres">
      <dgm:prSet presAssocID="{C3246FF4-C4A3-9941-A4FC-4DC9EAE9D313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DDF58E01-49C8-FF4A-8BE5-3945830A5CF4}" type="presOf" srcId="{4705B2F9-4AFD-8149-AB0E-AAF7B33F6970}" destId="{594073E1-14B6-EA41-95BB-EA20C25C98EA}" srcOrd="0" destOrd="0" presId="urn:microsoft.com/office/officeart/2005/8/layout/lProcess2"/>
    <dgm:cxn modelId="{450ADF02-D390-5145-8314-0FDBA68DE601}" type="presOf" srcId="{D5AF626E-99E2-0442-B539-8DD7198E0BF3}" destId="{22A6FDCD-1F93-CC45-B326-506B9417DE20}" srcOrd="0" destOrd="0" presId="urn:microsoft.com/office/officeart/2005/8/layout/lProcess2"/>
    <dgm:cxn modelId="{F878A20C-E0EC-014B-811C-DEFE8CA8A542}" srcId="{4705B2F9-4AFD-8149-AB0E-AAF7B33F6970}" destId="{1E19E3D2-F74F-8D4C-901C-E42B72D11019}" srcOrd="0" destOrd="0" parTransId="{B160B895-1F46-6A48-B6F8-E096D25BF6F4}" sibTransId="{AAD35630-4F65-8D45-89FE-86E32C595647}"/>
    <dgm:cxn modelId="{B3EAAF10-68BE-2D45-AE4C-B128138F83D7}" srcId="{44F049F9-40B6-2E42-AEFE-75E53AF0A438}" destId="{4705B2F9-4AFD-8149-AB0E-AAF7B33F6970}" srcOrd="2" destOrd="0" parTransId="{A175A57D-536C-C64B-8AB6-4AC3749EBCD2}" sibTransId="{27F1E0C7-F7CA-1845-AC21-9B8FD81A7E8E}"/>
    <dgm:cxn modelId="{E0F44213-FFFE-7F4E-B2AC-A8CB95F04D8B}" type="presOf" srcId="{05439D83-B96D-0245-BE31-823B05EC3E7B}" destId="{3C80B60A-F70A-464F-A68B-0440F19CA4B9}" srcOrd="1" destOrd="0" presId="urn:microsoft.com/office/officeart/2005/8/layout/lProcess2"/>
    <dgm:cxn modelId="{EBD1F31F-21BB-9E4C-8B09-629C44A17128}" type="presOf" srcId="{C284DAF4-A9B7-CC42-A60F-2DF87350E723}" destId="{1E74DA4E-A4C1-D64E-8D23-885277C42FA0}" srcOrd="0" destOrd="0" presId="urn:microsoft.com/office/officeart/2005/8/layout/lProcess2"/>
    <dgm:cxn modelId="{7DB91B27-61C5-5F4B-924F-FD4FBF6765D4}" type="presOf" srcId="{C3246FF4-C4A3-9941-A4FC-4DC9EAE9D313}" destId="{86FA0633-3EB2-F448-AC54-2525B89D7523}" srcOrd="0" destOrd="0" presId="urn:microsoft.com/office/officeart/2005/8/layout/lProcess2"/>
    <dgm:cxn modelId="{88B3414B-8A1A-374A-906A-0A713B02F95E}" srcId="{224A5CE5-3627-8245-BB5D-9E7278169EA7}" destId="{B919769F-1330-1B41-96F7-BDC634EA576F}" srcOrd="1" destOrd="0" parTransId="{C09F2570-B4A0-BD49-B843-92CB2EE0DAD9}" sibTransId="{0BA9DBDC-5392-5A4A-A9E3-2D67E87308F5}"/>
    <dgm:cxn modelId="{1E14DD4F-429E-A641-AB0C-7E81C6DD3F9D}" type="presOf" srcId="{E1514D7A-352A-5C49-97E6-B36846601012}" destId="{44C88918-FAE5-3641-86EA-67D311918E77}" srcOrd="0" destOrd="0" presId="urn:microsoft.com/office/officeart/2005/8/layout/lProcess2"/>
    <dgm:cxn modelId="{CD12F54F-2D50-F540-BD5A-BC60AD85CD5D}" srcId="{224A5CE5-3627-8245-BB5D-9E7278169EA7}" destId="{C7327BC6-C377-5045-9E4D-3E8335E2AE0F}" srcOrd="4" destOrd="0" parTransId="{E4F3322B-FBCB-4646-AEFC-2F3ED660991F}" sibTransId="{832CBCBD-B8D5-F345-94A4-719E69ED586B}"/>
    <dgm:cxn modelId="{8A971355-804C-4D4F-8B5D-1CDF12DD82A6}" type="presOf" srcId="{224A5CE5-3627-8245-BB5D-9E7278169EA7}" destId="{F0917A1C-8699-A048-98C6-A63DD23856E3}" srcOrd="0" destOrd="0" presId="urn:microsoft.com/office/officeart/2005/8/layout/lProcess2"/>
    <dgm:cxn modelId="{A7A8FF59-DF38-9B46-8446-F23E81864CB8}" type="presOf" srcId="{05439D83-B96D-0245-BE31-823B05EC3E7B}" destId="{403C0055-D4A2-964B-AA5C-A13C7CA532DB}" srcOrd="0" destOrd="0" presId="urn:microsoft.com/office/officeart/2005/8/layout/lProcess2"/>
    <dgm:cxn modelId="{59FC0D67-870B-6040-BF85-41ACBBB9DD0E}" type="presOf" srcId="{B919769F-1330-1B41-96F7-BDC634EA576F}" destId="{70A9994F-35FA-814F-9C26-26DA3DFA1698}" srcOrd="0" destOrd="0" presId="urn:microsoft.com/office/officeart/2005/8/layout/lProcess2"/>
    <dgm:cxn modelId="{A8D8786A-B0D6-CC42-B826-F58E545F6A8E}" srcId="{05439D83-B96D-0245-BE31-823B05EC3E7B}" destId="{452B7870-7AC9-4645-A0B9-3BDBC7E9A3C7}" srcOrd="0" destOrd="0" parTransId="{FADAD999-C9DD-2D4F-AEE1-BC6C46C55361}" sibTransId="{D8CB6AB0-E3AB-6945-AD96-B113DE436F54}"/>
    <dgm:cxn modelId="{05D3B36C-9B77-994C-A659-DDF7566B33F1}" type="presOf" srcId="{4705B2F9-4AFD-8149-AB0E-AAF7B33F6970}" destId="{A7CD5569-511E-F04D-9A9D-A9C061EB9360}" srcOrd="1" destOrd="0" presId="urn:microsoft.com/office/officeart/2005/8/layout/lProcess2"/>
    <dgm:cxn modelId="{EAC2FE73-1896-1A4F-82F3-F6A61D1B428D}" srcId="{224A5CE5-3627-8245-BB5D-9E7278169EA7}" destId="{8E4222B9-7C4D-8D40-9FBF-6F71EE972765}" srcOrd="3" destOrd="0" parTransId="{9FC69AF3-6F79-5249-8402-92946FCFE582}" sibTransId="{3730EDF3-2EE2-0945-A046-5A49FB535ECA}"/>
    <dgm:cxn modelId="{9B069A77-518F-4B47-9742-3CF3D9637D1D}" type="presOf" srcId="{44F049F9-40B6-2E42-AEFE-75E53AF0A438}" destId="{78D84E94-1284-6146-A1A7-F63720DE3144}" srcOrd="0" destOrd="0" presId="urn:microsoft.com/office/officeart/2005/8/layout/lProcess2"/>
    <dgm:cxn modelId="{D689167C-363B-FA4C-B6E4-5F23AF844914}" type="presOf" srcId="{1E19E3D2-F74F-8D4C-901C-E42B72D11019}" destId="{FE642786-1427-A94A-9883-AB41C3F10D89}" srcOrd="0" destOrd="0" presId="urn:microsoft.com/office/officeart/2005/8/layout/lProcess2"/>
    <dgm:cxn modelId="{66BBB882-44B3-694D-AEE8-9FBD3C4B0AF0}" type="presOf" srcId="{8E4222B9-7C4D-8D40-9FBF-6F71EE972765}" destId="{78DFAD44-2BF4-F74E-A3B2-5947D5DDD05C}" srcOrd="0" destOrd="0" presId="urn:microsoft.com/office/officeart/2005/8/layout/lProcess2"/>
    <dgm:cxn modelId="{F9EFD48B-2E09-AF4E-9A97-C9464DD31837}" type="presOf" srcId="{224A5CE5-3627-8245-BB5D-9E7278169EA7}" destId="{849B2225-9B6B-7A4B-9A32-4C404E26EBB4}" srcOrd="1" destOrd="0" presId="urn:microsoft.com/office/officeart/2005/8/layout/lProcess2"/>
    <dgm:cxn modelId="{8D2BD58C-CB3F-864A-96F7-811B64D884C4}" srcId="{4705B2F9-4AFD-8149-AB0E-AAF7B33F6970}" destId="{C3246FF4-C4A3-9941-A4FC-4DC9EAE9D313}" srcOrd="1" destOrd="0" parTransId="{CE5ABD8D-B595-374E-9231-379023A336F1}" sibTransId="{89070313-8157-0849-A3B9-7F3CE8975C19}"/>
    <dgm:cxn modelId="{7943EC96-D72A-CB42-82CA-5C156F74E2B8}" srcId="{224A5CE5-3627-8245-BB5D-9E7278169EA7}" destId="{C284DAF4-A9B7-CC42-A60F-2DF87350E723}" srcOrd="0" destOrd="0" parTransId="{DF108E6D-1C83-CC4C-86D6-9CE3050D6E40}" sibTransId="{70FC322A-71F9-4746-B6C3-8509763AE60C}"/>
    <dgm:cxn modelId="{02F80F98-C682-0D47-B84B-5AD3CEB396C9}" type="presOf" srcId="{452B7870-7AC9-4645-A0B9-3BDBC7E9A3C7}" destId="{6F081619-C322-0F44-B313-6A605BEAF4A7}" srcOrd="0" destOrd="0" presId="urn:microsoft.com/office/officeart/2005/8/layout/lProcess2"/>
    <dgm:cxn modelId="{DE94909F-FFB2-A344-8C9A-41141A9E58D2}" srcId="{44F049F9-40B6-2E42-AEFE-75E53AF0A438}" destId="{05439D83-B96D-0245-BE31-823B05EC3E7B}" srcOrd="1" destOrd="0" parTransId="{9C562C2B-455D-DA46-9649-A8AA27E65AF5}" sibTransId="{A3626F55-0579-6E40-A626-CF2A837F5A95}"/>
    <dgm:cxn modelId="{110D80AB-6AED-9047-8D5B-0762CF34CDF2}" srcId="{05439D83-B96D-0245-BE31-823B05EC3E7B}" destId="{D5AF626E-99E2-0442-B539-8DD7198E0BF3}" srcOrd="2" destOrd="0" parTransId="{A7E69EB3-BE52-9649-ACD1-135D7E92328A}" sibTransId="{8D5075D1-7044-DA45-AAB6-56073F01F8F0}"/>
    <dgm:cxn modelId="{85753FB4-CBC4-934F-930D-4C3EF8797CE8}" type="presOf" srcId="{5A2A0882-E05E-D240-8E68-94C1712C6ED4}" destId="{64599EDE-0474-EA4F-BA9A-3CC4274AC72A}" srcOrd="0" destOrd="0" presId="urn:microsoft.com/office/officeart/2005/8/layout/lProcess2"/>
    <dgm:cxn modelId="{5481A8B6-702B-1046-B560-844D8B289068}" srcId="{44F049F9-40B6-2E42-AEFE-75E53AF0A438}" destId="{224A5CE5-3627-8245-BB5D-9E7278169EA7}" srcOrd="0" destOrd="0" parTransId="{5102033A-0577-BC40-9631-9C42693E8957}" sibTransId="{A0DDCD08-66FA-8042-A95B-2752D404D413}"/>
    <dgm:cxn modelId="{C17844BF-3926-D044-A6E7-6E48A34C83E8}" srcId="{05439D83-B96D-0245-BE31-823B05EC3E7B}" destId="{95FDE80E-8802-E047-9B0F-12B3DF4505AC}" srcOrd="1" destOrd="0" parTransId="{BAA59EDC-66FA-9F46-A730-DC75CB5ED349}" sibTransId="{249462FB-392A-8344-84B0-61FA8D105D05}"/>
    <dgm:cxn modelId="{BE5278CA-7295-CD46-BAD2-F64E68B1B59F}" type="presOf" srcId="{C7327BC6-C377-5045-9E4D-3E8335E2AE0F}" destId="{1F38AE42-8AF7-1945-8491-7D38A5D9A82F}" srcOrd="0" destOrd="0" presId="urn:microsoft.com/office/officeart/2005/8/layout/lProcess2"/>
    <dgm:cxn modelId="{261580D6-9763-9D45-B8ED-D3AC9F1F3C7B}" srcId="{05439D83-B96D-0245-BE31-823B05EC3E7B}" destId="{F7B5CB44-6E74-E640-9542-607D0B65BBD5}" srcOrd="3" destOrd="0" parTransId="{F700ED41-225E-D946-A874-4EA22098DDFD}" sibTransId="{CBE5B35A-4D21-E745-A389-2FACF431CB68}"/>
    <dgm:cxn modelId="{5B01F6D6-8A6C-7646-8ABE-715B03EE254D}" srcId="{224A5CE5-3627-8245-BB5D-9E7278169EA7}" destId="{5A2A0882-E05E-D240-8E68-94C1712C6ED4}" srcOrd="2" destOrd="0" parTransId="{A83A263F-8CF9-1B41-A723-FAB3CD9CC072}" sibTransId="{F675D662-F909-1540-91C0-1A446DA5C451}"/>
    <dgm:cxn modelId="{FC4043F0-4BF4-E546-BAE6-9C0A741A5368}" srcId="{224A5CE5-3627-8245-BB5D-9E7278169EA7}" destId="{E1514D7A-352A-5C49-97E6-B36846601012}" srcOrd="5" destOrd="0" parTransId="{6BA81ACB-C01B-1542-BE05-70B9B2EE1016}" sibTransId="{465077EC-E500-D747-8A5B-4C001967FFD3}"/>
    <dgm:cxn modelId="{04A080F5-ED23-144D-A9A9-AC162788F816}" type="presOf" srcId="{95FDE80E-8802-E047-9B0F-12B3DF4505AC}" destId="{17F5B3F9-B316-BA4C-B2D0-1A3DCB1991EF}" srcOrd="0" destOrd="0" presId="urn:microsoft.com/office/officeart/2005/8/layout/lProcess2"/>
    <dgm:cxn modelId="{0DA67BF7-33F9-3E4E-9EAA-2042A9F94FF1}" type="presOf" srcId="{F7B5CB44-6E74-E640-9542-607D0B65BBD5}" destId="{168258B4-BEF9-864C-98A6-4663B608D75D}" srcOrd="0" destOrd="0" presId="urn:microsoft.com/office/officeart/2005/8/layout/lProcess2"/>
    <dgm:cxn modelId="{987FDE77-1CFE-2F45-A4E5-72B0182A120D}" type="presParOf" srcId="{78D84E94-1284-6146-A1A7-F63720DE3144}" destId="{08FF50EE-00B1-D349-9E4F-D2650FDD2E2F}" srcOrd="0" destOrd="0" presId="urn:microsoft.com/office/officeart/2005/8/layout/lProcess2"/>
    <dgm:cxn modelId="{A3BF90AC-2224-4346-A5A9-B868545082E5}" type="presParOf" srcId="{08FF50EE-00B1-D349-9E4F-D2650FDD2E2F}" destId="{F0917A1C-8699-A048-98C6-A63DD23856E3}" srcOrd="0" destOrd="0" presId="urn:microsoft.com/office/officeart/2005/8/layout/lProcess2"/>
    <dgm:cxn modelId="{9A48BB92-25CD-824E-A231-0E837F741F80}" type="presParOf" srcId="{08FF50EE-00B1-D349-9E4F-D2650FDD2E2F}" destId="{849B2225-9B6B-7A4B-9A32-4C404E26EBB4}" srcOrd="1" destOrd="0" presId="urn:microsoft.com/office/officeart/2005/8/layout/lProcess2"/>
    <dgm:cxn modelId="{6719CEB9-043B-A640-80E1-9368047ABF8C}" type="presParOf" srcId="{08FF50EE-00B1-D349-9E4F-D2650FDD2E2F}" destId="{13240611-BB7E-BE43-8071-5892C37A0941}" srcOrd="2" destOrd="0" presId="urn:microsoft.com/office/officeart/2005/8/layout/lProcess2"/>
    <dgm:cxn modelId="{7FBB700C-72F2-374B-8F64-1389C9610A2E}" type="presParOf" srcId="{13240611-BB7E-BE43-8071-5892C37A0941}" destId="{11DFE315-A36C-3841-AB2F-C93490F88CE2}" srcOrd="0" destOrd="0" presId="urn:microsoft.com/office/officeart/2005/8/layout/lProcess2"/>
    <dgm:cxn modelId="{148D96FE-9513-2D4B-9A75-D195028DA6BC}" type="presParOf" srcId="{11DFE315-A36C-3841-AB2F-C93490F88CE2}" destId="{1E74DA4E-A4C1-D64E-8D23-885277C42FA0}" srcOrd="0" destOrd="0" presId="urn:microsoft.com/office/officeart/2005/8/layout/lProcess2"/>
    <dgm:cxn modelId="{9DCE6773-BE79-5846-953A-44D2A499FCEB}" type="presParOf" srcId="{11DFE315-A36C-3841-AB2F-C93490F88CE2}" destId="{3E828CEA-F7DB-E840-84C6-951E398380D0}" srcOrd="1" destOrd="0" presId="urn:microsoft.com/office/officeart/2005/8/layout/lProcess2"/>
    <dgm:cxn modelId="{8B5BAE9F-9697-DA4B-82B2-338377C0A5BB}" type="presParOf" srcId="{11DFE315-A36C-3841-AB2F-C93490F88CE2}" destId="{70A9994F-35FA-814F-9C26-26DA3DFA1698}" srcOrd="2" destOrd="0" presId="urn:microsoft.com/office/officeart/2005/8/layout/lProcess2"/>
    <dgm:cxn modelId="{C767BB52-B0D7-D145-B779-7D4CA78719DE}" type="presParOf" srcId="{11DFE315-A36C-3841-AB2F-C93490F88CE2}" destId="{8F4B4E50-065D-ED4E-9E53-ED7F1C2BE004}" srcOrd="3" destOrd="0" presId="urn:microsoft.com/office/officeart/2005/8/layout/lProcess2"/>
    <dgm:cxn modelId="{C77E2D38-4E63-C748-AAFB-6941D9DE2454}" type="presParOf" srcId="{11DFE315-A36C-3841-AB2F-C93490F88CE2}" destId="{64599EDE-0474-EA4F-BA9A-3CC4274AC72A}" srcOrd="4" destOrd="0" presId="urn:microsoft.com/office/officeart/2005/8/layout/lProcess2"/>
    <dgm:cxn modelId="{A82AAD7A-3185-D841-A2BA-FAD47F759299}" type="presParOf" srcId="{11DFE315-A36C-3841-AB2F-C93490F88CE2}" destId="{199BB2B3-9CB9-304F-BB6F-974B4D3EA746}" srcOrd="5" destOrd="0" presId="urn:microsoft.com/office/officeart/2005/8/layout/lProcess2"/>
    <dgm:cxn modelId="{554E3774-93D2-414D-BD75-22840ACE801D}" type="presParOf" srcId="{11DFE315-A36C-3841-AB2F-C93490F88CE2}" destId="{78DFAD44-2BF4-F74E-A3B2-5947D5DDD05C}" srcOrd="6" destOrd="0" presId="urn:microsoft.com/office/officeart/2005/8/layout/lProcess2"/>
    <dgm:cxn modelId="{887D1DFD-B261-814A-9470-A80B4BBB810A}" type="presParOf" srcId="{11DFE315-A36C-3841-AB2F-C93490F88CE2}" destId="{A1B80946-C939-6E44-B34C-8E379B0CA94B}" srcOrd="7" destOrd="0" presId="urn:microsoft.com/office/officeart/2005/8/layout/lProcess2"/>
    <dgm:cxn modelId="{AA1EC633-B044-3548-BEA0-8CC7E1863C91}" type="presParOf" srcId="{11DFE315-A36C-3841-AB2F-C93490F88CE2}" destId="{1F38AE42-8AF7-1945-8491-7D38A5D9A82F}" srcOrd="8" destOrd="0" presId="urn:microsoft.com/office/officeart/2005/8/layout/lProcess2"/>
    <dgm:cxn modelId="{9F033A62-39E9-8344-B9F1-AD4CD13E7A93}" type="presParOf" srcId="{11DFE315-A36C-3841-AB2F-C93490F88CE2}" destId="{E3AE3B27-BE90-6742-810E-4F4A9DF85F7B}" srcOrd="9" destOrd="0" presId="urn:microsoft.com/office/officeart/2005/8/layout/lProcess2"/>
    <dgm:cxn modelId="{E7B55CDF-F676-3448-B650-8BE7A586B61D}" type="presParOf" srcId="{11DFE315-A36C-3841-AB2F-C93490F88CE2}" destId="{44C88918-FAE5-3641-86EA-67D311918E77}" srcOrd="10" destOrd="0" presId="urn:microsoft.com/office/officeart/2005/8/layout/lProcess2"/>
    <dgm:cxn modelId="{FB689130-5C24-0B47-B08D-54930F721600}" type="presParOf" srcId="{78D84E94-1284-6146-A1A7-F63720DE3144}" destId="{2F0346D1-78C9-0B45-B0F4-4923F790FB27}" srcOrd="1" destOrd="0" presId="urn:microsoft.com/office/officeart/2005/8/layout/lProcess2"/>
    <dgm:cxn modelId="{26D17DF3-351D-8247-A01E-096CEEB17AE6}" type="presParOf" srcId="{78D84E94-1284-6146-A1A7-F63720DE3144}" destId="{40A7987D-F772-3D4F-8E03-06EC0C321869}" srcOrd="2" destOrd="0" presId="urn:microsoft.com/office/officeart/2005/8/layout/lProcess2"/>
    <dgm:cxn modelId="{2E992FB2-F76E-1C42-9778-10A1F8744BCB}" type="presParOf" srcId="{40A7987D-F772-3D4F-8E03-06EC0C321869}" destId="{403C0055-D4A2-964B-AA5C-A13C7CA532DB}" srcOrd="0" destOrd="0" presId="urn:microsoft.com/office/officeart/2005/8/layout/lProcess2"/>
    <dgm:cxn modelId="{91AF2CCE-6556-1541-B1CA-176F32CC8B03}" type="presParOf" srcId="{40A7987D-F772-3D4F-8E03-06EC0C321869}" destId="{3C80B60A-F70A-464F-A68B-0440F19CA4B9}" srcOrd="1" destOrd="0" presId="urn:microsoft.com/office/officeart/2005/8/layout/lProcess2"/>
    <dgm:cxn modelId="{3CB4D5D1-C58B-E941-B90D-0711FF44B455}" type="presParOf" srcId="{40A7987D-F772-3D4F-8E03-06EC0C321869}" destId="{75014BBD-93B4-5441-8DC2-AD5D0650D071}" srcOrd="2" destOrd="0" presId="urn:microsoft.com/office/officeart/2005/8/layout/lProcess2"/>
    <dgm:cxn modelId="{00F2DED2-4262-D745-BBE0-D40D9F0D8199}" type="presParOf" srcId="{75014BBD-93B4-5441-8DC2-AD5D0650D071}" destId="{D149C6BB-90A4-9247-AE3C-5E1ECA4AA90F}" srcOrd="0" destOrd="0" presId="urn:microsoft.com/office/officeart/2005/8/layout/lProcess2"/>
    <dgm:cxn modelId="{D36E5449-20B3-ED42-A97C-B7BBEB1DDD31}" type="presParOf" srcId="{D149C6BB-90A4-9247-AE3C-5E1ECA4AA90F}" destId="{6F081619-C322-0F44-B313-6A605BEAF4A7}" srcOrd="0" destOrd="0" presId="urn:microsoft.com/office/officeart/2005/8/layout/lProcess2"/>
    <dgm:cxn modelId="{C9B315ED-F619-C349-A016-2A4B7399660B}" type="presParOf" srcId="{D149C6BB-90A4-9247-AE3C-5E1ECA4AA90F}" destId="{5BADE7DE-58BF-424B-8A8E-EA7F400CD204}" srcOrd="1" destOrd="0" presId="urn:microsoft.com/office/officeart/2005/8/layout/lProcess2"/>
    <dgm:cxn modelId="{6767E14D-B2E2-074A-8B54-B77FD3D13A0E}" type="presParOf" srcId="{D149C6BB-90A4-9247-AE3C-5E1ECA4AA90F}" destId="{17F5B3F9-B316-BA4C-B2D0-1A3DCB1991EF}" srcOrd="2" destOrd="0" presId="urn:microsoft.com/office/officeart/2005/8/layout/lProcess2"/>
    <dgm:cxn modelId="{3A9C9149-8D36-3848-93B1-A4F7A4D36189}" type="presParOf" srcId="{D149C6BB-90A4-9247-AE3C-5E1ECA4AA90F}" destId="{7D005A5F-A8DD-2047-8580-AF35A1149680}" srcOrd="3" destOrd="0" presId="urn:microsoft.com/office/officeart/2005/8/layout/lProcess2"/>
    <dgm:cxn modelId="{AD43BA0C-4F2A-EA4B-A19F-B81D4A10AB3D}" type="presParOf" srcId="{D149C6BB-90A4-9247-AE3C-5E1ECA4AA90F}" destId="{22A6FDCD-1F93-CC45-B326-506B9417DE20}" srcOrd="4" destOrd="0" presId="urn:microsoft.com/office/officeart/2005/8/layout/lProcess2"/>
    <dgm:cxn modelId="{7B5516B7-876A-C548-B55E-501512877509}" type="presParOf" srcId="{D149C6BB-90A4-9247-AE3C-5E1ECA4AA90F}" destId="{66DC90CB-1738-5443-BD86-781A1EA9F9D3}" srcOrd="5" destOrd="0" presId="urn:microsoft.com/office/officeart/2005/8/layout/lProcess2"/>
    <dgm:cxn modelId="{D7755E67-D4D5-0142-A37E-FC8FF7E72838}" type="presParOf" srcId="{D149C6BB-90A4-9247-AE3C-5E1ECA4AA90F}" destId="{168258B4-BEF9-864C-98A6-4663B608D75D}" srcOrd="6" destOrd="0" presId="urn:microsoft.com/office/officeart/2005/8/layout/lProcess2"/>
    <dgm:cxn modelId="{D6A1586E-4A17-FE4E-AFE2-C7274E5F1D4C}" type="presParOf" srcId="{78D84E94-1284-6146-A1A7-F63720DE3144}" destId="{D32ABC53-8F76-744E-A148-11F9EAA30BE9}" srcOrd="3" destOrd="0" presId="urn:microsoft.com/office/officeart/2005/8/layout/lProcess2"/>
    <dgm:cxn modelId="{8843497A-9452-E84F-BF0D-E6195B8D3B00}" type="presParOf" srcId="{78D84E94-1284-6146-A1A7-F63720DE3144}" destId="{8AF01AF6-BC25-7040-B84D-6053F4355F5E}" srcOrd="4" destOrd="0" presId="urn:microsoft.com/office/officeart/2005/8/layout/lProcess2"/>
    <dgm:cxn modelId="{DDAD1516-751E-D64D-8665-E817F38E3F35}" type="presParOf" srcId="{8AF01AF6-BC25-7040-B84D-6053F4355F5E}" destId="{594073E1-14B6-EA41-95BB-EA20C25C98EA}" srcOrd="0" destOrd="0" presId="urn:microsoft.com/office/officeart/2005/8/layout/lProcess2"/>
    <dgm:cxn modelId="{A3AFF96A-C8A5-1F49-98F3-97B5DA7337BB}" type="presParOf" srcId="{8AF01AF6-BC25-7040-B84D-6053F4355F5E}" destId="{A7CD5569-511E-F04D-9A9D-A9C061EB9360}" srcOrd="1" destOrd="0" presId="urn:microsoft.com/office/officeart/2005/8/layout/lProcess2"/>
    <dgm:cxn modelId="{FCE94299-F1A2-F74F-A809-3E21AFAEB88A}" type="presParOf" srcId="{8AF01AF6-BC25-7040-B84D-6053F4355F5E}" destId="{32DB31DB-BE22-144F-BF12-74C3A24FEA20}" srcOrd="2" destOrd="0" presId="urn:microsoft.com/office/officeart/2005/8/layout/lProcess2"/>
    <dgm:cxn modelId="{73512024-B7F1-7243-AF50-D274C0C0DCEA}" type="presParOf" srcId="{32DB31DB-BE22-144F-BF12-74C3A24FEA20}" destId="{3FB54E89-9481-1B44-AF11-B025F8C79AB3}" srcOrd="0" destOrd="0" presId="urn:microsoft.com/office/officeart/2005/8/layout/lProcess2"/>
    <dgm:cxn modelId="{522967AB-BA5D-4B4E-AFA7-54482CDE47D7}" type="presParOf" srcId="{3FB54E89-9481-1B44-AF11-B025F8C79AB3}" destId="{FE642786-1427-A94A-9883-AB41C3F10D89}" srcOrd="0" destOrd="0" presId="urn:microsoft.com/office/officeart/2005/8/layout/lProcess2"/>
    <dgm:cxn modelId="{C141CE2A-6148-404E-9BCE-1A4B783EE04A}" type="presParOf" srcId="{3FB54E89-9481-1B44-AF11-B025F8C79AB3}" destId="{14A2CFA1-696F-9649-8645-F2BD85463C99}" srcOrd="1" destOrd="0" presId="urn:microsoft.com/office/officeart/2005/8/layout/lProcess2"/>
    <dgm:cxn modelId="{6780A388-5A69-3C47-8535-B1352F074E0F}" type="presParOf" srcId="{3FB54E89-9481-1B44-AF11-B025F8C79AB3}" destId="{86FA0633-3EB2-F448-AC54-2525B89D752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0509D-9128-504A-A7CF-28C52D1AFFF2}">
      <dsp:nvSpPr>
        <dsp:cNvPr id="0" name=""/>
        <dsp:cNvSpPr/>
      </dsp:nvSpPr>
      <dsp:spPr>
        <a:xfrm>
          <a:off x="5442" y="227706"/>
          <a:ext cx="2590132" cy="178460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A855-B951-9F46-8976-5C82A4C765C3}">
      <dsp:nvSpPr>
        <dsp:cNvPr id="0" name=""/>
        <dsp:cNvSpPr/>
      </dsp:nvSpPr>
      <dsp:spPr>
        <a:xfrm>
          <a:off x="5442" y="2012307"/>
          <a:ext cx="2590132" cy="96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i="1" kern="1200" dirty="0">
              <a:solidFill>
                <a:srgbClr val="521B93"/>
              </a:solidFill>
              <a:latin typeface="Avenir Next LT Pro" panose="020B0504020202020204" pitchFamily="34" charset="77"/>
            </a:rPr>
            <a:t>The holistic principle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latin typeface="Avenir Next LT Pro" panose="020B0504020202020204" pitchFamily="34" charset="77"/>
            </a:rPr>
            <a:t>Menyadari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bahwa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masalah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lingkungan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bersifat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kompleks</a:t>
          </a:r>
          <a:r>
            <a:rPr lang="en-ID" sz="1600" kern="1200" dirty="0">
              <a:latin typeface="Avenir Next LT Pro" panose="020B0504020202020204" pitchFamily="34" charset="77"/>
            </a:rPr>
            <a:t> &amp; </a:t>
          </a:r>
          <a:r>
            <a:rPr lang="en-ID" sz="1600" kern="1200" dirty="0" err="1">
              <a:latin typeface="Avenir Next LT Pro" panose="020B0504020202020204" pitchFamily="34" charset="77"/>
            </a:rPr>
            <a:t>saling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berkaitan</a:t>
          </a:r>
          <a:endParaRPr lang="en-ID" sz="1600" b="1" kern="1200" dirty="0">
            <a:solidFill>
              <a:srgbClr val="521B93"/>
            </a:solidFill>
            <a:latin typeface="Avenir Next LT Pro" panose="020B0504020202020204" pitchFamily="34" charset="77"/>
          </a:endParaRPr>
        </a:p>
      </dsp:txBody>
      <dsp:txXfrm>
        <a:off x="5442" y="2012307"/>
        <a:ext cx="2590132" cy="960939"/>
      </dsp:txXfrm>
    </dsp:sp>
    <dsp:sp modelId="{5097ECD9-896B-6A44-96B1-7DB05EC21D56}">
      <dsp:nvSpPr>
        <dsp:cNvPr id="0" name=""/>
        <dsp:cNvSpPr/>
      </dsp:nvSpPr>
      <dsp:spPr>
        <a:xfrm>
          <a:off x="2854697" y="227706"/>
          <a:ext cx="2590132" cy="1784601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346C0-F447-0949-9F4E-0E31BD1205AF}">
      <dsp:nvSpPr>
        <dsp:cNvPr id="0" name=""/>
        <dsp:cNvSpPr/>
      </dsp:nvSpPr>
      <dsp:spPr>
        <a:xfrm>
          <a:off x="2854697" y="2012307"/>
          <a:ext cx="2590132" cy="96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i="1" kern="1200" dirty="0">
              <a:solidFill>
                <a:srgbClr val="521B93"/>
              </a:solidFill>
              <a:latin typeface="Avenir Next LT Pro" panose="020B0504020202020204" pitchFamily="34" charset="77"/>
            </a:rPr>
            <a:t>The precautionary principle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latin typeface="Avenir Next LT Pro" panose="020B0504020202020204" pitchFamily="34" charset="77"/>
            </a:rPr>
            <a:t>Asas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kehati-hatian</a:t>
          </a:r>
          <a:r>
            <a:rPr lang="en-ID" sz="1600" kern="1200" dirty="0">
              <a:latin typeface="Avenir Next LT Pro" panose="020B0504020202020204" pitchFamily="34" charset="77"/>
            </a:rPr>
            <a:t>, </a:t>
          </a:r>
          <a:r>
            <a:rPr lang="en-ID" sz="1600" kern="1200" dirty="0" err="1">
              <a:latin typeface="Avenir Next LT Pro" panose="020B0504020202020204" pitchFamily="34" charset="77"/>
            </a:rPr>
            <a:t>selalu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mempertimbangkan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suatu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masalah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lingkungan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sejak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dini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endParaRPr lang="en-ID" sz="1600" b="1" kern="1200" dirty="0">
            <a:solidFill>
              <a:srgbClr val="521B93"/>
            </a:solidFill>
            <a:latin typeface="Avenir Next LT Pro" panose="020B0504020202020204" pitchFamily="34" charset="77"/>
          </a:endParaRPr>
        </a:p>
      </dsp:txBody>
      <dsp:txXfrm>
        <a:off x="2854697" y="2012307"/>
        <a:ext cx="2590132" cy="960939"/>
      </dsp:txXfrm>
    </dsp:sp>
    <dsp:sp modelId="{82FA1AEF-0903-4041-A5E9-B73638E35863}">
      <dsp:nvSpPr>
        <dsp:cNvPr id="0" name=""/>
        <dsp:cNvSpPr/>
      </dsp:nvSpPr>
      <dsp:spPr>
        <a:xfrm>
          <a:off x="5703951" y="227706"/>
          <a:ext cx="2590132" cy="178460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FAF9B-219F-A840-8AB1-F8ACF0793429}">
      <dsp:nvSpPr>
        <dsp:cNvPr id="0" name=""/>
        <dsp:cNvSpPr/>
      </dsp:nvSpPr>
      <dsp:spPr>
        <a:xfrm>
          <a:off x="5703951" y="2012307"/>
          <a:ext cx="2590132" cy="96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i="1" kern="1200" dirty="0">
              <a:solidFill>
                <a:srgbClr val="521B93"/>
              </a:solidFill>
              <a:latin typeface="Avenir Next LT Pro" panose="020B0504020202020204" pitchFamily="34" charset="77"/>
            </a:rPr>
            <a:t>The prevention principle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latin typeface="Avenir Next LT Pro" panose="020B0504020202020204" pitchFamily="34" charset="77"/>
            </a:rPr>
            <a:t>Lebih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baik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mencegah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munculnya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masalah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lingkungan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daripada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menanganinya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setelah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ada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apalagi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setelah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parah</a:t>
          </a:r>
          <a:endParaRPr lang="en-ID" sz="1600" b="1" kern="1200" dirty="0">
            <a:solidFill>
              <a:srgbClr val="521B93"/>
            </a:solidFill>
            <a:latin typeface="Avenir Next LT Pro" panose="020B0504020202020204" pitchFamily="34" charset="77"/>
          </a:endParaRPr>
        </a:p>
      </dsp:txBody>
      <dsp:txXfrm>
        <a:off x="5703951" y="2012307"/>
        <a:ext cx="2590132" cy="960939"/>
      </dsp:txXfrm>
    </dsp:sp>
    <dsp:sp modelId="{B7D5651E-C03F-0F48-941D-97D10E65C359}">
      <dsp:nvSpPr>
        <dsp:cNvPr id="0" name=""/>
        <dsp:cNvSpPr/>
      </dsp:nvSpPr>
      <dsp:spPr>
        <a:xfrm>
          <a:off x="8553205" y="227706"/>
          <a:ext cx="2590132" cy="1784601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48843-D56E-FF49-8B66-F89385452AF2}">
      <dsp:nvSpPr>
        <dsp:cNvPr id="0" name=""/>
        <dsp:cNvSpPr/>
      </dsp:nvSpPr>
      <dsp:spPr>
        <a:xfrm>
          <a:off x="8553205" y="2012307"/>
          <a:ext cx="2590132" cy="96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i="1" kern="1200" dirty="0">
              <a:solidFill>
                <a:srgbClr val="521B93"/>
              </a:solidFill>
              <a:latin typeface="Avenir Next LT Pro" panose="020B0504020202020204" pitchFamily="34" charset="77"/>
            </a:rPr>
            <a:t>The reversibility principle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latin typeface="Avenir Next LT Pro" panose="020B0504020202020204" pitchFamily="34" charset="77"/>
            </a:rPr>
            <a:t>Menghindari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membuat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keputusan</a:t>
          </a:r>
          <a:r>
            <a:rPr lang="en-ID" sz="1600" kern="1200" dirty="0">
              <a:latin typeface="Avenir Next LT Pro" panose="020B0504020202020204" pitchFamily="34" charset="77"/>
            </a:rPr>
            <a:t> yang </a:t>
          </a:r>
          <a:r>
            <a:rPr lang="en-ID" sz="1600" kern="1200" dirty="0" err="1">
              <a:latin typeface="Avenir Next LT Pro" panose="020B0504020202020204" pitchFamily="34" charset="77"/>
            </a:rPr>
            <a:t>tidak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dapat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diperbaiki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atau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dibatalkan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jika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ternyata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berbahaya</a:t>
          </a:r>
          <a:r>
            <a:rPr lang="en-ID" sz="1600" kern="1200" dirty="0">
              <a:latin typeface="Avenir Next LT Pro" panose="020B0504020202020204" pitchFamily="34" charset="77"/>
            </a:rPr>
            <a:t>.</a:t>
          </a:r>
          <a:endParaRPr lang="en-ID" sz="1600" b="1" kern="1200" dirty="0">
            <a:solidFill>
              <a:srgbClr val="521B93"/>
            </a:solidFill>
            <a:latin typeface="Avenir Next LT Pro" panose="020B0504020202020204" pitchFamily="34" charset="77"/>
          </a:endParaRPr>
        </a:p>
      </dsp:txBody>
      <dsp:txXfrm>
        <a:off x="8553205" y="2012307"/>
        <a:ext cx="2590132" cy="960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0509D-9128-504A-A7CF-28C52D1AFFF2}">
      <dsp:nvSpPr>
        <dsp:cNvPr id="0" name=""/>
        <dsp:cNvSpPr/>
      </dsp:nvSpPr>
      <dsp:spPr>
        <a:xfrm>
          <a:off x="5442" y="227706"/>
          <a:ext cx="2590132" cy="178460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4A855-B951-9F46-8976-5C82A4C765C3}">
      <dsp:nvSpPr>
        <dsp:cNvPr id="0" name=""/>
        <dsp:cNvSpPr/>
      </dsp:nvSpPr>
      <dsp:spPr>
        <a:xfrm>
          <a:off x="5442" y="2012307"/>
          <a:ext cx="2590132" cy="96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i="1" kern="1200" dirty="0">
              <a:solidFill>
                <a:srgbClr val="521B93"/>
              </a:solidFill>
              <a:latin typeface="Avenir Next LT Pro" panose="020B0504020202020204" pitchFamily="34" charset="77"/>
            </a:rPr>
            <a:t>The net energy principle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latin typeface="Avenir Next LT Pro" panose="020B0504020202020204" pitchFamily="34" charset="77"/>
            </a:rPr>
            <a:t>Menghindari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penggunaan</a:t>
          </a:r>
          <a:r>
            <a:rPr lang="en-ID" sz="1600" kern="1200" dirty="0">
              <a:latin typeface="Avenir Next LT Pro" panose="020B0504020202020204" pitchFamily="34" charset="77"/>
            </a:rPr>
            <a:t> SD </a:t>
          </a:r>
          <a:r>
            <a:rPr lang="en-ID" sz="1600" kern="1200" dirty="0" err="1">
              <a:latin typeface="Avenir Next LT Pro" panose="020B0504020202020204" pitchFamily="34" charset="77"/>
            </a:rPr>
            <a:t>energi</a:t>
          </a:r>
          <a:r>
            <a:rPr lang="en-ID" sz="1600" kern="1200" dirty="0">
              <a:latin typeface="Avenir Next LT Pro" panose="020B0504020202020204" pitchFamily="34" charset="77"/>
            </a:rPr>
            <a:t> dan </a:t>
          </a:r>
          <a:r>
            <a:rPr lang="en-ID" sz="1600" kern="1200" dirty="0" err="1">
              <a:latin typeface="Avenir Next LT Pro" panose="020B0504020202020204" pitchFamily="34" charset="77"/>
            </a:rPr>
            <a:t>teknologi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dengan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hasil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energi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bersih</a:t>
          </a:r>
          <a:r>
            <a:rPr lang="en-ID" sz="1600" kern="1200" dirty="0">
              <a:latin typeface="Avenir Next LT Pro" panose="020B0504020202020204" pitchFamily="34" charset="77"/>
            </a:rPr>
            <a:t> yang </a:t>
          </a:r>
          <a:r>
            <a:rPr lang="en-ID" sz="1600" kern="1200" dirty="0" err="1">
              <a:latin typeface="Avenir Next LT Pro" panose="020B0504020202020204" pitchFamily="34" charset="77"/>
            </a:rPr>
            <a:t>rendah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atau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negatif</a:t>
          </a:r>
          <a:r>
            <a:rPr lang="en-ID" sz="1600" kern="1200" dirty="0">
              <a:latin typeface="Avenir Next LT Pro" panose="020B0504020202020204" pitchFamily="34" charset="77"/>
            </a:rPr>
            <a:t> (</a:t>
          </a:r>
          <a:r>
            <a:rPr lang="en-ID" sz="1600" kern="1200" dirty="0" err="1">
              <a:latin typeface="Avenir Next LT Pro" panose="020B0504020202020204" pitchFamily="34" charset="77"/>
            </a:rPr>
            <a:t>tidak</a:t>
          </a:r>
          <a:r>
            <a:rPr lang="en-ID" sz="1600" kern="1200" dirty="0">
              <a:latin typeface="Avenir Next LT Pro" panose="020B0504020202020204" pitchFamily="34" charset="77"/>
            </a:rPr>
            <a:t> </a:t>
          </a:r>
          <a:r>
            <a:rPr lang="en-ID" sz="1600" kern="1200" dirty="0" err="1">
              <a:latin typeface="Avenir Next LT Pro" panose="020B0504020202020204" pitchFamily="34" charset="77"/>
            </a:rPr>
            <a:t>efisien</a:t>
          </a:r>
          <a:r>
            <a:rPr lang="en-ID" sz="1600" kern="1200" dirty="0">
              <a:latin typeface="Avenir Next LT Pro" panose="020B0504020202020204" pitchFamily="34" charset="77"/>
            </a:rPr>
            <a:t>)</a:t>
          </a:r>
          <a:endParaRPr lang="en-ID" sz="1600" b="1" kern="1200" dirty="0">
            <a:solidFill>
              <a:srgbClr val="521B93"/>
            </a:solidFill>
            <a:latin typeface="Avenir Next LT Pro" panose="020B0504020202020204" pitchFamily="34" charset="77"/>
          </a:endParaRPr>
        </a:p>
      </dsp:txBody>
      <dsp:txXfrm>
        <a:off x="5442" y="2012307"/>
        <a:ext cx="2590132" cy="960939"/>
      </dsp:txXfrm>
    </dsp:sp>
    <dsp:sp modelId="{ABC51C13-856F-5142-A813-789753542F1D}">
      <dsp:nvSpPr>
        <dsp:cNvPr id="0" name=""/>
        <dsp:cNvSpPr/>
      </dsp:nvSpPr>
      <dsp:spPr>
        <a:xfrm>
          <a:off x="2854697" y="227706"/>
          <a:ext cx="2590132" cy="1784601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999E0-1A33-F842-98AD-3583D6105E13}">
      <dsp:nvSpPr>
        <dsp:cNvPr id="0" name=""/>
        <dsp:cNvSpPr/>
      </dsp:nvSpPr>
      <dsp:spPr>
        <a:xfrm>
          <a:off x="2854697" y="2012307"/>
          <a:ext cx="2590132" cy="96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i="1" kern="1200" dirty="0">
              <a:solidFill>
                <a:srgbClr val="521B93"/>
              </a:solidFill>
              <a:latin typeface="Avenir Next LT Pro" panose="020B0504020202020204" pitchFamily="34" charset="77"/>
            </a:rPr>
            <a:t>The polluter-pays principle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i="0" kern="1200" dirty="0" err="1">
              <a:latin typeface="Avenir Next LT Pro" panose="020B0504020202020204" pitchFamily="34" charset="77"/>
            </a:rPr>
            <a:t>Memastikan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pencemar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menanggung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biaya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terkait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polusi</a:t>
          </a:r>
          <a:r>
            <a:rPr lang="en-ID" sz="1600" i="0" kern="1200" dirty="0">
              <a:latin typeface="Avenir Next LT Pro" panose="020B0504020202020204" pitchFamily="34" charset="77"/>
            </a:rPr>
            <a:t> &amp; </a:t>
          </a:r>
          <a:r>
            <a:rPr lang="en-ID" sz="1600" i="0" kern="1200" dirty="0" err="1">
              <a:latin typeface="Avenir Next LT Pro" panose="020B0504020202020204" pitchFamily="34" charset="77"/>
            </a:rPr>
            <a:t>limbah</a:t>
          </a:r>
          <a:r>
            <a:rPr lang="en-ID" sz="1600" i="0" kern="1200" dirty="0">
              <a:latin typeface="Avenir Next LT Pro" panose="020B0504020202020204" pitchFamily="34" charset="77"/>
            </a:rPr>
            <a:t> yang </a:t>
          </a:r>
          <a:r>
            <a:rPr lang="en-ID" sz="1600" i="0" kern="1200" dirty="0" err="1">
              <a:latin typeface="Avenir Next LT Pro" panose="020B0504020202020204" pitchFamily="34" charset="77"/>
            </a:rPr>
            <a:t>mereka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hasilkan</a:t>
          </a:r>
          <a:r>
            <a:rPr lang="en-ID" sz="1600" i="0" kern="1200" dirty="0">
              <a:latin typeface="Avenir Next LT Pro" panose="020B0504020202020204" pitchFamily="34" charset="77"/>
            </a:rPr>
            <a:t>.</a:t>
          </a:r>
          <a:endParaRPr lang="en-ID" sz="1600" b="1" i="0" kern="1200" dirty="0">
            <a:solidFill>
              <a:srgbClr val="521B93"/>
            </a:solidFill>
            <a:latin typeface="Avenir Next LT Pro" panose="020B0504020202020204" pitchFamily="34" charset="77"/>
          </a:endParaRPr>
        </a:p>
      </dsp:txBody>
      <dsp:txXfrm>
        <a:off x="2854697" y="2012307"/>
        <a:ext cx="2590132" cy="960939"/>
      </dsp:txXfrm>
    </dsp:sp>
    <dsp:sp modelId="{3BDC23EC-44D2-DD45-9587-966972863968}">
      <dsp:nvSpPr>
        <dsp:cNvPr id="0" name=""/>
        <dsp:cNvSpPr/>
      </dsp:nvSpPr>
      <dsp:spPr>
        <a:xfrm>
          <a:off x="5703951" y="227706"/>
          <a:ext cx="2590132" cy="178460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4AEDB-31E1-EA46-A158-82658392CE96}">
      <dsp:nvSpPr>
        <dsp:cNvPr id="0" name=""/>
        <dsp:cNvSpPr/>
      </dsp:nvSpPr>
      <dsp:spPr>
        <a:xfrm>
          <a:off x="5703951" y="2012307"/>
          <a:ext cx="2590132" cy="96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i="1" kern="1200" dirty="0">
              <a:solidFill>
                <a:srgbClr val="521B93"/>
              </a:solidFill>
              <a:latin typeface="Avenir Next LT Pro" panose="020B0504020202020204" pitchFamily="34" charset="77"/>
            </a:rPr>
            <a:t>The environmental justice principle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i="0" kern="1200" dirty="0" err="1">
              <a:latin typeface="Avenir Next LT Pro" panose="020B0504020202020204" pitchFamily="34" charset="77"/>
            </a:rPr>
            <a:t>Memastikan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tidak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ada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kelompok</a:t>
          </a:r>
          <a:r>
            <a:rPr lang="en-ID" sz="1600" i="0" kern="1200" dirty="0">
              <a:latin typeface="Avenir Next LT Pro" panose="020B0504020202020204" pitchFamily="34" charset="77"/>
            </a:rPr>
            <a:t> orang yang </a:t>
          </a:r>
          <a:r>
            <a:rPr lang="en-ID" sz="1600" i="0" kern="1200" dirty="0" err="1">
              <a:latin typeface="Avenir Next LT Pro" panose="020B0504020202020204" pitchFamily="34" charset="77"/>
            </a:rPr>
            <a:t>menanggung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beban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lingkungan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atau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pelaksanaan</a:t>
          </a:r>
          <a:r>
            <a:rPr lang="en-ID" sz="1600" i="0" kern="1200" dirty="0">
              <a:latin typeface="Avenir Next LT Pro" panose="020B0504020202020204" pitchFamily="34" charset="77"/>
            </a:rPr>
            <a:t> UU </a:t>
          </a:r>
          <a:r>
            <a:rPr lang="en-ID" sz="1600" i="0" kern="1200" dirty="0" err="1">
              <a:latin typeface="Avenir Next LT Pro" panose="020B0504020202020204" pitchFamily="34" charset="77"/>
            </a:rPr>
            <a:t>lingkungan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secara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tidak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adil</a:t>
          </a:r>
          <a:endParaRPr lang="en-ID" sz="1600" b="1" i="0" kern="1200" dirty="0">
            <a:solidFill>
              <a:srgbClr val="521B93"/>
            </a:solidFill>
            <a:latin typeface="Avenir Next LT Pro" panose="020B0504020202020204" pitchFamily="34" charset="77"/>
          </a:endParaRPr>
        </a:p>
      </dsp:txBody>
      <dsp:txXfrm>
        <a:off x="5703951" y="2012307"/>
        <a:ext cx="2590132" cy="960939"/>
      </dsp:txXfrm>
    </dsp:sp>
    <dsp:sp modelId="{C156030C-A04A-FA4A-989C-B59859623A96}">
      <dsp:nvSpPr>
        <dsp:cNvPr id="0" name=""/>
        <dsp:cNvSpPr/>
      </dsp:nvSpPr>
      <dsp:spPr>
        <a:xfrm>
          <a:off x="8553205" y="227706"/>
          <a:ext cx="2590132" cy="1784601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89D59-8673-884B-A74E-9ABFF02C71F3}">
      <dsp:nvSpPr>
        <dsp:cNvPr id="0" name=""/>
        <dsp:cNvSpPr/>
      </dsp:nvSpPr>
      <dsp:spPr>
        <a:xfrm>
          <a:off x="8553205" y="2012307"/>
          <a:ext cx="2590132" cy="96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i="1" kern="1200" dirty="0">
              <a:solidFill>
                <a:srgbClr val="521B93"/>
              </a:solidFill>
              <a:latin typeface="Avenir Next LT Pro" panose="020B0504020202020204" pitchFamily="34" charset="77"/>
            </a:rPr>
            <a:t>The triple bottom line principle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i="0" kern="1200" dirty="0" err="1">
              <a:latin typeface="Avenir Next LT Pro" panose="020B0504020202020204" pitchFamily="34" charset="77"/>
            </a:rPr>
            <a:t>Memastikan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keselarasan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antara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kepentingan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ekonomi</a:t>
          </a:r>
          <a:r>
            <a:rPr lang="en-ID" sz="1600" i="0" kern="1200" dirty="0">
              <a:latin typeface="Avenir Next LT Pro" panose="020B0504020202020204" pitchFamily="34" charset="77"/>
            </a:rPr>
            <a:t>, </a:t>
          </a:r>
          <a:r>
            <a:rPr lang="en-ID" sz="1600" i="0" kern="1200" dirty="0" err="1">
              <a:latin typeface="Avenir Next LT Pro" panose="020B0504020202020204" pitchFamily="34" charset="77"/>
            </a:rPr>
            <a:t>lingkungan</a:t>
          </a:r>
          <a:r>
            <a:rPr lang="en-ID" sz="1600" i="0" kern="1200" dirty="0">
              <a:latin typeface="Avenir Next LT Pro" panose="020B0504020202020204" pitchFamily="34" charset="77"/>
            </a:rPr>
            <a:t> &amp; </a:t>
          </a:r>
          <a:r>
            <a:rPr lang="en-ID" sz="1600" i="0" kern="1200" dirty="0" err="1">
              <a:latin typeface="Avenir Next LT Pro" panose="020B0504020202020204" pitchFamily="34" charset="77"/>
            </a:rPr>
            <a:t>sosial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untuk</a:t>
          </a:r>
          <a:r>
            <a:rPr lang="en-ID" sz="1600" i="0" kern="1200" dirty="0">
              <a:latin typeface="Avenir Next LT Pro" panose="020B0504020202020204" pitchFamily="34" charset="77"/>
            </a:rPr>
            <a:t> </a:t>
          </a:r>
          <a:r>
            <a:rPr lang="en-ID" sz="1600" i="0" kern="1200" dirty="0" err="1">
              <a:latin typeface="Avenir Next LT Pro" panose="020B0504020202020204" pitchFamily="34" charset="77"/>
            </a:rPr>
            <a:t>menjamin</a:t>
          </a:r>
          <a:r>
            <a:rPr lang="en-ID" sz="1600" i="1" kern="1200" dirty="0">
              <a:latin typeface="Avenir Next LT Pro" panose="020B0504020202020204" pitchFamily="34" charset="77"/>
            </a:rPr>
            <a:t> sustainability</a:t>
          </a:r>
          <a:endParaRPr lang="en-ID" sz="1600" b="1" kern="1200" dirty="0">
            <a:solidFill>
              <a:srgbClr val="521B93"/>
            </a:solidFill>
            <a:latin typeface="Avenir Next LT Pro" panose="020B0504020202020204" pitchFamily="34" charset="77"/>
          </a:endParaRPr>
        </a:p>
      </dsp:txBody>
      <dsp:txXfrm>
        <a:off x="8553205" y="2012307"/>
        <a:ext cx="2590132" cy="9609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BC05A-7371-864D-B53D-9E23018670A6}">
      <dsp:nvSpPr>
        <dsp:cNvPr id="0" name=""/>
        <dsp:cNvSpPr/>
      </dsp:nvSpPr>
      <dsp:spPr>
        <a:xfrm>
          <a:off x="1017113" y="530"/>
          <a:ext cx="4068453" cy="68905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39" tIns="175019" rIns="78939" bIns="17501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i="1" kern="1200" dirty="0" err="1">
              <a:latin typeface="Avenir Next LT Pro" panose="020B0504020202020204" pitchFamily="34" charset="77"/>
            </a:rPr>
            <a:t>Alternative</a:t>
          </a:r>
          <a:r>
            <a:rPr lang="tr-TR" sz="1100" i="1" kern="1200" dirty="0">
              <a:latin typeface="Avenir Next LT Pro" panose="020B0504020202020204" pitchFamily="34" charset="77"/>
            </a:rPr>
            <a:t> </a:t>
          </a:r>
          <a:r>
            <a:rPr lang="tr-TR" sz="1100" i="1" kern="1200" dirty="0" err="1">
              <a:latin typeface="Avenir Next LT Pro" panose="020B0504020202020204" pitchFamily="34" charset="77"/>
            </a:rPr>
            <a:t>Dispute</a:t>
          </a:r>
          <a:r>
            <a:rPr lang="tr-TR" sz="1100" i="1" kern="1200" dirty="0">
              <a:latin typeface="Avenir Next LT Pro" panose="020B0504020202020204" pitchFamily="34" charset="77"/>
            </a:rPr>
            <a:t> </a:t>
          </a:r>
          <a:r>
            <a:rPr lang="tr-TR" sz="1100" i="1" kern="1200" dirty="0" err="1">
              <a:latin typeface="Avenir Next LT Pro" panose="020B0504020202020204" pitchFamily="34" charset="77"/>
            </a:rPr>
            <a:t>Resolution</a:t>
          </a:r>
          <a:r>
            <a:rPr lang="tr-TR" sz="1100" i="1" kern="1200" dirty="0">
              <a:latin typeface="Avenir Next LT Pro" panose="020B0504020202020204" pitchFamily="34" charset="77"/>
            </a:rPr>
            <a:t> </a:t>
          </a:r>
          <a:r>
            <a:rPr lang="tr-TR" sz="1100" kern="1200" dirty="0">
              <a:latin typeface="Avenir Next LT Pro" panose="020B0504020202020204" pitchFamily="34" charset="77"/>
            </a:rPr>
            <a:t>(ADR) 660.3/631/1/2002 </a:t>
          </a:r>
          <a:r>
            <a:rPr lang="tr-TR" sz="1100" kern="1200" dirty="0">
              <a:latin typeface="Avenir Next LT Pro" panose="020B0504020202020204" pitchFamily="34" charset="77"/>
              <a:sym typeface="Wingdings" pitchFamily="2" charset="2"/>
            </a:rPr>
            <a:t></a:t>
          </a:r>
          <a:r>
            <a:rPr lang="tr-TR" sz="1100" kern="1200" dirty="0">
              <a:latin typeface="Avenir Next LT Pro" panose="020B0504020202020204" pitchFamily="34" charset="77"/>
            </a:rPr>
            <a:t> </a:t>
          </a:r>
          <a:r>
            <a:rPr lang="tr-TR" sz="1100" kern="1200" dirty="0" err="1">
              <a:latin typeface="Avenir Next LT Pro" panose="020B0504020202020204" pitchFamily="34" charset="77"/>
            </a:rPr>
            <a:t>kesepakatan</a:t>
          </a:r>
          <a:r>
            <a:rPr lang="tr-TR" sz="1100" kern="1200" dirty="0">
              <a:latin typeface="Avenir Next LT Pro" panose="020B0504020202020204" pitchFamily="34" charset="77"/>
            </a:rPr>
            <a:t> </a:t>
          </a:r>
          <a:r>
            <a:rPr lang="tr-TR" sz="1100" kern="1200" dirty="0" err="1">
              <a:latin typeface="Avenir Next LT Pro" panose="020B0504020202020204" pitchFamily="34" charset="77"/>
            </a:rPr>
            <a:t>optimasi</a:t>
          </a:r>
          <a:r>
            <a:rPr lang="tr-TR" sz="1100" kern="1200" dirty="0">
              <a:latin typeface="Avenir Next LT Pro" panose="020B0504020202020204" pitchFamily="34" charset="77"/>
            </a:rPr>
            <a:t> IPAL </a:t>
          </a:r>
          <a:r>
            <a:rPr lang="tr-TR" sz="1100" kern="1200" dirty="0" err="1">
              <a:latin typeface="Avenir Next LT Pro" panose="020B0504020202020204" pitchFamily="34" charset="77"/>
            </a:rPr>
            <a:t>terpadu</a:t>
          </a:r>
          <a:endParaRPr lang="en-ID" sz="1100" kern="1200" dirty="0">
            <a:latin typeface="Avenir Next LT Pro" panose="020B0504020202020204" pitchFamily="34" charset="77"/>
          </a:endParaRPr>
        </a:p>
      </dsp:txBody>
      <dsp:txXfrm>
        <a:off x="1017113" y="530"/>
        <a:ext cx="4068453" cy="689053"/>
      </dsp:txXfrm>
    </dsp:sp>
    <dsp:sp modelId="{68A52372-1C91-2E4E-A2F1-41A89C4145D5}">
      <dsp:nvSpPr>
        <dsp:cNvPr id="0" name=""/>
        <dsp:cNvSpPr/>
      </dsp:nvSpPr>
      <dsp:spPr>
        <a:xfrm>
          <a:off x="0" y="530"/>
          <a:ext cx="1017113" cy="6890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22" tIns="68063" rIns="53822" bIns="680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>
              <a:latin typeface="Avenir Next LT Pro" panose="020B0504020202020204" pitchFamily="34" charset="77"/>
            </a:rPr>
            <a:t>2002</a:t>
          </a:r>
          <a:endParaRPr lang="en-ID" sz="1400" kern="1200">
            <a:latin typeface="Avenir Next LT Pro" panose="020B0504020202020204" pitchFamily="34" charset="77"/>
          </a:endParaRPr>
        </a:p>
      </dsp:txBody>
      <dsp:txXfrm>
        <a:off x="0" y="530"/>
        <a:ext cx="1017113" cy="689053"/>
      </dsp:txXfrm>
    </dsp:sp>
    <dsp:sp modelId="{CE2F095A-64BE-9742-87BC-F5439B3C8587}">
      <dsp:nvSpPr>
        <dsp:cNvPr id="0" name=""/>
        <dsp:cNvSpPr/>
      </dsp:nvSpPr>
      <dsp:spPr>
        <a:xfrm>
          <a:off x="1017113" y="730926"/>
          <a:ext cx="4068453" cy="689053"/>
        </a:xfrm>
        <a:prstGeom prst="rect">
          <a:avLst/>
        </a:prstGeom>
        <a:solidFill>
          <a:schemeClr val="accent3">
            <a:tint val="40000"/>
            <a:alpha val="90000"/>
            <a:hueOff val="405828"/>
            <a:satOff val="20000"/>
            <a:lumOff val="35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405828"/>
              <a:satOff val="20000"/>
              <a:lumOff val="3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39" tIns="175019" rIns="78939" bIns="17501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>
              <a:latin typeface="Avenir Next LT Pro" panose="020B0504020202020204" pitchFamily="34" charset="77"/>
            </a:rPr>
            <a:t>11 laporan tercatat dari berbagai kalangan masyarakat (individu, LSM), DPR-RI &amp; Komas HAM</a:t>
          </a:r>
          <a:endParaRPr lang="en-ID" sz="1100" kern="1200">
            <a:latin typeface="Avenir Next LT Pro" panose="020B0504020202020204" pitchFamily="34" charset="77"/>
          </a:endParaRPr>
        </a:p>
      </dsp:txBody>
      <dsp:txXfrm>
        <a:off x="1017113" y="730926"/>
        <a:ext cx="4068453" cy="689053"/>
      </dsp:txXfrm>
    </dsp:sp>
    <dsp:sp modelId="{5B07B23D-8A9B-C84A-9A75-B0780E0D29D3}">
      <dsp:nvSpPr>
        <dsp:cNvPr id="0" name=""/>
        <dsp:cNvSpPr/>
      </dsp:nvSpPr>
      <dsp:spPr>
        <a:xfrm>
          <a:off x="0" y="730926"/>
          <a:ext cx="1017113" cy="689053"/>
        </a:xfrm>
        <a:prstGeom prst="rect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22" tIns="68063" rIns="53822" bIns="680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>
              <a:latin typeface="Avenir Next LT Pro" panose="020B0504020202020204" pitchFamily="34" charset="77"/>
            </a:rPr>
            <a:t>2007</a:t>
          </a:r>
          <a:endParaRPr lang="en-ID" sz="1400" kern="1200">
            <a:latin typeface="Avenir Next LT Pro" panose="020B0504020202020204" pitchFamily="34" charset="77"/>
          </a:endParaRPr>
        </a:p>
      </dsp:txBody>
      <dsp:txXfrm>
        <a:off x="0" y="730926"/>
        <a:ext cx="1017113" cy="689053"/>
      </dsp:txXfrm>
    </dsp:sp>
    <dsp:sp modelId="{5BDD8FD5-86AC-684F-9251-3DE4CD985E80}">
      <dsp:nvSpPr>
        <dsp:cNvPr id="0" name=""/>
        <dsp:cNvSpPr/>
      </dsp:nvSpPr>
      <dsp:spPr>
        <a:xfrm>
          <a:off x="1017113" y="1461322"/>
          <a:ext cx="4068453" cy="689053"/>
        </a:xfrm>
        <a:prstGeom prst="rect">
          <a:avLst/>
        </a:prstGeom>
        <a:solidFill>
          <a:schemeClr val="accent3">
            <a:tint val="40000"/>
            <a:alpha val="90000"/>
            <a:hueOff val="811656"/>
            <a:satOff val="40000"/>
            <a:lumOff val="712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811656"/>
              <a:satOff val="40000"/>
              <a:lumOff val="7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39" tIns="175019" rIns="78939" bIns="17501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>
              <a:latin typeface="Avenir Next LT Pro" panose="020B0504020202020204" pitchFamily="34" charset="77"/>
            </a:rPr>
            <a:t>Kesepakatan jangka pendek antara warga dengan beberapa pelaku industri tekstil sekitar</a:t>
          </a:r>
          <a:endParaRPr lang="en-ID" sz="1100" kern="1200">
            <a:latin typeface="Avenir Next LT Pro" panose="020B0504020202020204" pitchFamily="34" charset="77"/>
          </a:endParaRPr>
        </a:p>
      </dsp:txBody>
      <dsp:txXfrm>
        <a:off x="1017113" y="1461322"/>
        <a:ext cx="4068453" cy="689053"/>
      </dsp:txXfrm>
    </dsp:sp>
    <dsp:sp modelId="{CFC587B1-1180-D64B-96B9-DD7C03DFFB8C}">
      <dsp:nvSpPr>
        <dsp:cNvPr id="0" name=""/>
        <dsp:cNvSpPr/>
      </dsp:nvSpPr>
      <dsp:spPr>
        <a:xfrm>
          <a:off x="0" y="1461322"/>
          <a:ext cx="1017113" cy="689053"/>
        </a:xfrm>
        <a:prstGeom prst="rect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22" tIns="68063" rIns="53822" bIns="680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>
              <a:latin typeface="Avenir Next LT Pro" panose="020B0504020202020204" pitchFamily="34" charset="77"/>
            </a:rPr>
            <a:t>2008</a:t>
          </a:r>
          <a:endParaRPr lang="en-ID" sz="1400" kern="1200">
            <a:latin typeface="Avenir Next LT Pro" panose="020B0504020202020204" pitchFamily="34" charset="77"/>
          </a:endParaRPr>
        </a:p>
      </dsp:txBody>
      <dsp:txXfrm>
        <a:off x="0" y="1461322"/>
        <a:ext cx="1017113" cy="689053"/>
      </dsp:txXfrm>
    </dsp:sp>
    <dsp:sp modelId="{99E1485B-23E6-9848-AD43-8051E3329D3D}">
      <dsp:nvSpPr>
        <dsp:cNvPr id="0" name=""/>
        <dsp:cNvSpPr/>
      </dsp:nvSpPr>
      <dsp:spPr>
        <a:xfrm>
          <a:off x="1017113" y="2191718"/>
          <a:ext cx="4068453" cy="689053"/>
        </a:xfrm>
        <a:prstGeom prst="rect">
          <a:avLst/>
        </a:prstGeom>
        <a:solidFill>
          <a:schemeClr val="accent3">
            <a:tint val="40000"/>
            <a:alpha val="90000"/>
            <a:hueOff val="1217485"/>
            <a:satOff val="60000"/>
            <a:lumOff val="106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217485"/>
              <a:satOff val="60000"/>
              <a:lumOff val="10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39" tIns="175019" rIns="78939" bIns="17501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>
              <a:latin typeface="Avenir Next LT Pro" panose="020B0504020202020204" pitchFamily="34" charset="77"/>
            </a:rPr>
            <a:t>Pencemaran</a:t>
          </a:r>
          <a:r>
            <a:rPr lang="tr-TR" sz="1100" kern="1200" dirty="0">
              <a:latin typeface="Avenir Next LT Pro" panose="020B0504020202020204" pitchFamily="34" charset="77"/>
            </a:rPr>
            <a:t> </a:t>
          </a:r>
          <a:r>
            <a:rPr lang="tr-TR" sz="1100" kern="1200" dirty="0" err="1">
              <a:latin typeface="Avenir Next LT Pro" panose="020B0504020202020204" pitchFamily="34" charset="77"/>
            </a:rPr>
            <a:t>masih</a:t>
          </a:r>
          <a:r>
            <a:rPr lang="tr-TR" sz="1100" kern="1200" dirty="0">
              <a:latin typeface="Avenir Next LT Pro" panose="020B0504020202020204" pitchFamily="34" charset="77"/>
            </a:rPr>
            <a:t> </a:t>
          </a:r>
          <a:r>
            <a:rPr lang="tr-TR" sz="1100" kern="1200" dirty="0" err="1">
              <a:latin typeface="Avenir Next LT Pro" panose="020B0504020202020204" pitchFamily="34" charset="77"/>
            </a:rPr>
            <a:t>terjadi</a:t>
          </a:r>
          <a:r>
            <a:rPr lang="tr-TR" sz="1100" kern="1200" dirty="0">
              <a:latin typeface="Avenir Next LT Pro" panose="020B0504020202020204" pitchFamily="34" charset="77"/>
            </a:rPr>
            <a:t>, 2 </a:t>
          </a:r>
          <a:r>
            <a:rPr lang="tr-TR" sz="1100" kern="1200" dirty="0" err="1">
              <a:latin typeface="Avenir Next LT Pro" panose="020B0504020202020204" pitchFamily="34" charset="77"/>
            </a:rPr>
            <a:t>pelaku</a:t>
          </a:r>
          <a:r>
            <a:rPr lang="tr-TR" sz="1100" kern="1200" dirty="0">
              <a:latin typeface="Avenir Next LT Pro" panose="020B0504020202020204" pitchFamily="34" charset="77"/>
            </a:rPr>
            <a:t> </a:t>
          </a:r>
          <a:r>
            <a:rPr lang="tr-TR" sz="1100" kern="1200" dirty="0" err="1">
              <a:latin typeface="Avenir Next LT Pro" panose="020B0504020202020204" pitchFamily="34" charset="77"/>
            </a:rPr>
            <a:t>industri</a:t>
          </a:r>
          <a:r>
            <a:rPr lang="tr-TR" sz="1100" kern="1200" dirty="0">
              <a:latin typeface="Avenir Next LT Pro" panose="020B0504020202020204" pitchFamily="34" charset="77"/>
            </a:rPr>
            <a:t> tekstil </a:t>
          </a:r>
          <a:r>
            <a:rPr lang="tr-TR" sz="1100" kern="1200" dirty="0" err="1">
              <a:latin typeface="Avenir Next LT Pro" panose="020B0504020202020204" pitchFamily="34" charset="77"/>
            </a:rPr>
            <a:t>sekitar</a:t>
          </a:r>
          <a:r>
            <a:rPr lang="tr-TR" sz="1100" kern="1200" dirty="0">
              <a:latin typeface="Avenir Next LT Pro" panose="020B0504020202020204" pitchFamily="34" charset="77"/>
            </a:rPr>
            <a:t> </a:t>
          </a:r>
          <a:r>
            <a:rPr lang="tr-TR" sz="1100" kern="1200" dirty="0" err="1">
              <a:latin typeface="Avenir Next LT Pro" panose="020B0504020202020204" pitchFamily="34" charset="77"/>
            </a:rPr>
            <a:t>dikenai</a:t>
          </a:r>
          <a:r>
            <a:rPr lang="tr-TR" sz="1100" kern="1200" dirty="0">
              <a:latin typeface="Avenir Next LT Pro" panose="020B0504020202020204" pitchFamily="34" charset="77"/>
            </a:rPr>
            <a:t> </a:t>
          </a:r>
          <a:r>
            <a:rPr lang="tr-TR" sz="1100" kern="1200" dirty="0" err="1">
              <a:latin typeface="Avenir Next LT Pro" panose="020B0504020202020204" pitchFamily="34" charset="77"/>
            </a:rPr>
            <a:t>sanksi</a:t>
          </a:r>
          <a:r>
            <a:rPr lang="tr-TR" sz="1100" kern="1200" dirty="0">
              <a:latin typeface="Avenir Next LT Pro" panose="020B0504020202020204" pitchFamily="34" charset="77"/>
            </a:rPr>
            <a:t> </a:t>
          </a:r>
          <a:r>
            <a:rPr lang="tr-TR" sz="1100" kern="1200" dirty="0" err="1">
              <a:latin typeface="Avenir Next LT Pro" panose="020B0504020202020204" pitchFamily="34" charset="77"/>
            </a:rPr>
            <a:t>administratif</a:t>
          </a:r>
          <a:endParaRPr lang="en-ID" sz="1100" kern="1200" dirty="0">
            <a:latin typeface="Avenir Next LT Pro" panose="020B0504020202020204" pitchFamily="34" charset="77"/>
          </a:endParaRPr>
        </a:p>
      </dsp:txBody>
      <dsp:txXfrm>
        <a:off x="1017113" y="2191718"/>
        <a:ext cx="4068453" cy="689053"/>
      </dsp:txXfrm>
    </dsp:sp>
    <dsp:sp modelId="{446B897A-E1AA-6B40-9684-13ADAA30BCC7}">
      <dsp:nvSpPr>
        <dsp:cNvPr id="0" name=""/>
        <dsp:cNvSpPr/>
      </dsp:nvSpPr>
      <dsp:spPr>
        <a:xfrm>
          <a:off x="0" y="2191718"/>
          <a:ext cx="1017113" cy="689053"/>
        </a:xfrm>
        <a:prstGeom prst="rect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22" tIns="68063" rIns="53822" bIns="680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>
              <a:latin typeface="Avenir Next LT Pro" panose="020B0504020202020204" pitchFamily="34" charset="77"/>
            </a:rPr>
            <a:t>2009</a:t>
          </a:r>
          <a:endParaRPr lang="en-ID" sz="1400" kern="1200">
            <a:latin typeface="Avenir Next LT Pro" panose="020B0504020202020204" pitchFamily="34" charset="77"/>
          </a:endParaRPr>
        </a:p>
      </dsp:txBody>
      <dsp:txXfrm>
        <a:off x="0" y="2191718"/>
        <a:ext cx="1017113" cy="689053"/>
      </dsp:txXfrm>
    </dsp:sp>
    <dsp:sp modelId="{E564D5A1-68EE-374B-8FE3-31430C4C2A48}">
      <dsp:nvSpPr>
        <dsp:cNvPr id="0" name=""/>
        <dsp:cNvSpPr/>
      </dsp:nvSpPr>
      <dsp:spPr>
        <a:xfrm>
          <a:off x="1017113" y="2922114"/>
          <a:ext cx="4068453" cy="689053"/>
        </a:xfrm>
        <a:prstGeom prst="rect">
          <a:avLst/>
        </a:prstGeom>
        <a:solidFill>
          <a:schemeClr val="accent3">
            <a:tint val="40000"/>
            <a:alpha val="90000"/>
            <a:hueOff val="1623313"/>
            <a:satOff val="80000"/>
            <a:lumOff val="142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623313"/>
              <a:satOff val="80000"/>
              <a:lumOff val="14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39" tIns="175019" rIns="78939" bIns="17501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>
              <a:latin typeface="Avenir Next LT Pro" panose="020B0504020202020204" pitchFamily="34" charset="77"/>
            </a:rPr>
            <a:t>Kasus</a:t>
          </a:r>
          <a:r>
            <a:rPr lang="tr-TR" sz="1100" kern="1200" dirty="0">
              <a:latin typeface="Avenir Next LT Pro" panose="020B0504020202020204" pitchFamily="34" charset="77"/>
            </a:rPr>
            <a:t> </a:t>
          </a:r>
          <a:r>
            <a:rPr lang="tr-TR" sz="1100" kern="1200" dirty="0" err="1">
              <a:latin typeface="Avenir Next LT Pro" panose="020B0504020202020204" pitchFamily="34" charset="77"/>
            </a:rPr>
            <a:t>ditangani</a:t>
          </a:r>
          <a:r>
            <a:rPr lang="tr-TR" sz="1100" kern="1200" dirty="0">
              <a:latin typeface="Avenir Next LT Pro" panose="020B0504020202020204" pitchFamily="34" charset="77"/>
            </a:rPr>
            <a:t> KLH </a:t>
          </a:r>
          <a:r>
            <a:rPr lang="tr-TR" sz="1100" kern="1200" dirty="0" err="1">
              <a:latin typeface="Avenir Next LT Pro" panose="020B0504020202020204" pitchFamily="34" charset="77"/>
            </a:rPr>
            <a:t>sebagai</a:t>
          </a:r>
          <a:r>
            <a:rPr lang="tr-TR" sz="1100" kern="1200" dirty="0">
              <a:latin typeface="Avenir Next LT Pro" panose="020B0504020202020204" pitchFamily="34" charset="77"/>
            </a:rPr>
            <a:t> </a:t>
          </a:r>
          <a:r>
            <a:rPr lang="tr-TR" sz="1100" kern="1200" dirty="0" err="1">
              <a:latin typeface="Avenir Next LT Pro" panose="020B0504020202020204" pitchFamily="34" charset="77"/>
            </a:rPr>
            <a:t>fasilitator</a:t>
          </a:r>
          <a:endParaRPr lang="en-ID" sz="1100" kern="1200" dirty="0">
            <a:latin typeface="Avenir Next LT Pro" panose="020B0504020202020204" pitchFamily="34" charset="77"/>
          </a:endParaRPr>
        </a:p>
      </dsp:txBody>
      <dsp:txXfrm>
        <a:off x="1017113" y="2922114"/>
        <a:ext cx="4068453" cy="689053"/>
      </dsp:txXfrm>
    </dsp:sp>
    <dsp:sp modelId="{767D85F5-F0C0-694A-AF42-1C0DFD6C0367}">
      <dsp:nvSpPr>
        <dsp:cNvPr id="0" name=""/>
        <dsp:cNvSpPr/>
      </dsp:nvSpPr>
      <dsp:spPr>
        <a:xfrm>
          <a:off x="0" y="2922114"/>
          <a:ext cx="1017113" cy="689053"/>
        </a:xfrm>
        <a:prstGeom prst="rect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22" tIns="68063" rIns="53822" bIns="680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>
              <a:latin typeface="Avenir Next LT Pro" panose="020B0504020202020204" pitchFamily="34" charset="77"/>
            </a:rPr>
            <a:t>2011</a:t>
          </a:r>
          <a:endParaRPr lang="en-ID" sz="1400" kern="1200">
            <a:latin typeface="Avenir Next LT Pro" panose="020B0504020202020204" pitchFamily="34" charset="77"/>
          </a:endParaRPr>
        </a:p>
      </dsp:txBody>
      <dsp:txXfrm>
        <a:off x="0" y="2922114"/>
        <a:ext cx="1017113" cy="689053"/>
      </dsp:txXfrm>
    </dsp:sp>
    <dsp:sp modelId="{8A07DFCA-C995-834F-83A0-277B9A47E091}">
      <dsp:nvSpPr>
        <dsp:cNvPr id="0" name=""/>
        <dsp:cNvSpPr/>
      </dsp:nvSpPr>
      <dsp:spPr>
        <a:xfrm>
          <a:off x="1017113" y="3652510"/>
          <a:ext cx="4068453" cy="689053"/>
        </a:xfrm>
        <a:prstGeom prst="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39" tIns="175019" rIns="78939" bIns="17501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 err="1">
              <a:latin typeface="Avenir Next LT Pro" panose="020B0504020202020204" pitchFamily="34" charset="77"/>
            </a:rPr>
            <a:t>Gugatan</a:t>
          </a:r>
          <a:r>
            <a:rPr lang="en-ID" sz="1100" kern="1200" dirty="0">
              <a:latin typeface="Avenir Next LT Pro" panose="020B0504020202020204" pitchFamily="34" charset="77"/>
            </a:rPr>
            <a:t> </a:t>
          </a:r>
          <a:r>
            <a:rPr lang="en-ID" sz="1100" kern="1200" dirty="0" err="1">
              <a:latin typeface="Avenir Next LT Pro" panose="020B0504020202020204" pitchFamily="34" charset="77"/>
            </a:rPr>
            <a:t>hukum</a:t>
          </a:r>
          <a:r>
            <a:rPr lang="en-ID" sz="1100" kern="1200" dirty="0">
              <a:latin typeface="Avenir Next LT Pro" panose="020B0504020202020204" pitchFamily="34" charset="77"/>
            </a:rPr>
            <a:t> </a:t>
          </a:r>
          <a:r>
            <a:rPr lang="en-ID" sz="1100" kern="1200" dirty="0" err="1">
              <a:latin typeface="Avenir Next LT Pro" panose="020B0504020202020204" pitchFamily="34" charset="77"/>
            </a:rPr>
            <a:t>dari</a:t>
          </a:r>
          <a:r>
            <a:rPr lang="en-ID" sz="1100" kern="1200" dirty="0">
              <a:latin typeface="Avenir Next LT Pro" panose="020B0504020202020204" pitchFamily="34" charset="77"/>
            </a:rPr>
            <a:t> </a:t>
          </a:r>
          <a:r>
            <a:rPr lang="en-ID" sz="1100" kern="1200" dirty="0" err="1">
              <a:latin typeface="Avenir Next LT Pro" panose="020B0504020202020204" pitchFamily="34" charset="77"/>
            </a:rPr>
            <a:t>Koalisi</a:t>
          </a:r>
          <a:r>
            <a:rPr lang="en-ID" sz="1100" kern="1200" dirty="0">
              <a:latin typeface="Avenir Next LT Pro" panose="020B0504020202020204" pitchFamily="34" charset="77"/>
            </a:rPr>
            <a:t> </a:t>
          </a:r>
          <a:r>
            <a:rPr lang="en-ID" sz="1100" kern="1200" dirty="0" err="1">
              <a:latin typeface="Avenir Next LT Pro" panose="020B0504020202020204" pitchFamily="34" charset="77"/>
            </a:rPr>
            <a:t>Melawan</a:t>
          </a:r>
          <a:r>
            <a:rPr lang="en-ID" sz="1100" kern="1200" dirty="0">
              <a:latin typeface="Avenir Next LT Pro" panose="020B0504020202020204" pitchFamily="34" charset="77"/>
            </a:rPr>
            <a:t> </a:t>
          </a:r>
          <a:r>
            <a:rPr lang="en-ID" sz="1100" kern="1200" dirty="0" err="1">
              <a:latin typeface="Avenir Next LT Pro" panose="020B0504020202020204" pitchFamily="34" charset="77"/>
            </a:rPr>
            <a:t>Limbah</a:t>
          </a:r>
          <a:r>
            <a:rPr lang="en-ID" sz="1100" kern="1200" dirty="0">
              <a:latin typeface="Avenir Next LT Pro" panose="020B0504020202020204" pitchFamily="34" charset="77"/>
            </a:rPr>
            <a:t> yang </a:t>
          </a:r>
          <a:r>
            <a:rPr lang="en-ID" sz="1100" kern="1200" dirty="0" err="1">
              <a:latin typeface="Avenir Next LT Pro" panose="020B0504020202020204" pitchFamily="34" charset="77"/>
            </a:rPr>
            <a:t>terdiri</a:t>
          </a:r>
          <a:r>
            <a:rPr lang="en-ID" sz="1100" kern="1200" dirty="0">
              <a:latin typeface="Avenir Next LT Pro" panose="020B0504020202020204" pitchFamily="34" charset="77"/>
            </a:rPr>
            <a:t> </a:t>
          </a:r>
          <a:r>
            <a:rPr lang="en-ID" sz="1100" kern="1200" dirty="0" err="1">
              <a:latin typeface="Avenir Next LT Pro" panose="020B0504020202020204" pitchFamily="34" charset="77"/>
            </a:rPr>
            <a:t>atas</a:t>
          </a:r>
          <a:r>
            <a:rPr lang="en-ID" sz="1100" kern="1200" dirty="0">
              <a:latin typeface="Avenir Next LT Pro" panose="020B0504020202020204" pitchFamily="34" charset="77"/>
            </a:rPr>
            <a:t> WALHI </a:t>
          </a:r>
          <a:r>
            <a:rPr lang="en-ID" sz="1100" kern="1200" dirty="0" err="1">
              <a:latin typeface="Avenir Next LT Pro" panose="020B0504020202020204" pitchFamily="34" charset="77"/>
            </a:rPr>
            <a:t>Jabar</a:t>
          </a:r>
          <a:r>
            <a:rPr lang="en-ID" sz="1100" kern="1200" dirty="0">
              <a:latin typeface="Avenir Next LT Pro" panose="020B0504020202020204" pitchFamily="34" charset="77"/>
            </a:rPr>
            <a:t>, </a:t>
          </a:r>
          <a:r>
            <a:rPr lang="en-ID" sz="1100" kern="1200" dirty="0" err="1">
              <a:latin typeface="Avenir Next LT Pro" panose="020B0504020202020204" pitchFamily="34" charset="77"/>
            </a:rPr>
            <a:t>Paguyuban</a:t>
          </a:r>
          <a:r>
            <a:rPr lang="en-ID" sz="1100" kern="1200" dirty="0">
              <a:latin typeface="Avenir Next LT Pro" panose="020B0504020202020204" pitchFamily="34" charset="77"/>
            </a:rPr>
            <a:t> </a:t>
          </a:r>
          <a:r>
            <a:rPr lang="en-ID" sz="1100" kern="1200" dirty="0" err="1">
              <a:latin typeface="Avenir Next LT Pro" panose="020B0504020202020204" pitchFamily="34" charset="77"/>
            </a:rPr>
            <a:t>Warga</a:t>
          </a:r>
          <a:r>
            <a:rPr lang="en-ID" sz="1100" kern="1200" dirty="0">
              <a:latin typeface="Avenir Next LT Pro" panose="020B0504020202020204" pitchFamily="34" charset="77"/>
            </a:rPr>
            <a:t> </a:t>
          </a:r>
          <a:r>
            <a:rPr lang="en-ID" sz="1100" kern="1200" dirty="0" err="1">
              <a:latin typeface="Avenir Next LT Pro" panose="020B0504020202020204" pitchFamily="34" charset="77"/>
            </a:rPr>
            <a:t>Peduli</a:t>
          </a:r>
          <a:r>
            <a:rPr lang="en-ID" sz="1100" kern="1200" dirty="0">
              <a:latin typeface="Avenir Next LT Pro" panose="020B0504020202020204" pitchFamily="34" charset="77"/>
            </a:rPr>
            <a:t> </a:t>
          </a:r>
          <a:r>
            <a:rPr lang="en-ID" sz="1100" kern="1200" dirty="0" err="1">
              <a:latin typeface="Avenir Next LT Pro" panose="020B0504020202020204" pitchFamily="34" charset="77"/>
            </a:rPr>
            <a:t>Lingkungan</a:t>
          </a:r>
          <a:r>
            <a:rPr lang="en-ID" sz="1100" kern="1200" dirty="0">
              <a:latin typeface="Avenir Next LT Pro" panose="020B0504020202020204" pitchFamily="34" charset="77"/>
            </a:rPr>
            <a:t> (</a:t>
          </a:r>
          <a:r>
            <a:rPr lang="en-ID" sz="1100" kern="1200" dirty="0" err="1">
              <a:latin typeface="Avenir Next LT Pro" panose="020B0504020202020204" pitchFamily="34" charset="77"/>
            </a:rPr>
            <a:t>Pawapeling</a:t>
          </a:r>
          <a:r>
            <a:rPr lang="en-ID" sz="1100" kern="1200" dirty="0">
              <a:latin typeface="Avenir Next LT Pro" panose="020B0504020202020204" pitchFamily="34" charset="77"/>
            </a:rPr>
            <a:t>) &amp; Lembaga </a:t>
          </a:r>
          <a:r>
            <a:rPr lang="en-ID" sz="1100" kern="1200" dirty="0" err="1">
              <a:latin typeface="Avenir Next LT Pro" panose="020B0504020202020204" pitchFamily="34" charset="77"/>
            </a:rPr>
            <a:t>Bantuan</a:t>
          </a:r>
          <a:r>
            <a:rPr lang="en-ID" sz="1100" kern="1200" dirty="0">
              <a:latin typeface="Avenir Next LT Pro" panose="020B0504020202020204" pitchFamily="34" charset="77"/>
            </a:rPr>
            <a:t> Hukum (LBH) Bandung</a:t>
          </a:r>
        </a:p>
      </dsp:txBody>
      <dsp:txXfrm>
        <a:off x="1017113" y="3652510"/>
        <a:ext cx="4068453" cy="689053"/>
      </dsp:txXfrm>
    </dsp:sp>
    <dsp:sp modelId="{5A4C3EAE-BD14-2045-8671-9F866059E76B}">
      <dsp:nvSpPr>
        <dsp:cNvPr id="0" name=""/>
        <dsp:cNvSpPr/>
      </dsp:nvSpPr>
      <dsp:spPr>
        <a:xfrm>
          <a:off x="0" y="3652510"/>
          <a:ext cx="1017113" cy="689053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22" tIns="68063" rIns="53822" bIns="680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>
              <a:latin typeface="Avenir Next LT Pro" panose="020B0504020202020204" pitchFamily="34" charset="77"/>
            </a:rPr>
            <a:t>2014</a:t>
          </a:r>
        </a:p>
      </dsp:txBody>
      <dsp:txXfrm>
        <a:off x="0" y="3652510"/>
        <a:ext cx="1017113" cy="6890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17A1C-8699-A048-98C6-A63DD23856E3}">
      <dsp:nvSpPr>
        <dsp:cNvPr id="0" name=""/>
        <dsp:cNvSpPr/>
      </dsp:nvSpPr>
      <dsp:spPr>
        <a:xfrm>
          <a:off x="620" y="0"/>
          <a:ext cx="1614071" cy="468083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venir Next LT Pro" panose="020B0504020202020204" pitchFamily="34" charset="77"/>
            </a:rPr>
            <a:t>Internasional</a:t>
          </a:r>
          <a:endParaRPr lang="en-ID" sz="1900" kern="1200" dirty="0">
            <a:latin typeface="Avenir Next LT Pro" panose="020B0504020202020204" pitchFamily="34" charset="77"/>
          </a:endParaRPr>
        </a:p>
      </dsp:txBody>
      <dsp:txXfrm>
        <a:off x="620" y="0"/>
        <a:ext cx="1614071" cy="1404250"/>
      </dsp:txXfrm>
    </dsp:sp>
    <dsp:sp modelId="{1E74DA4E-A4C1-D64E-8D23-885277C42FA0}">
      <dsp:nvSpPr>
        <dsp:cNvPr id="0" name=""/>
        <dsp:cNvSpPr/>
      </dsp:nvSpPr>
      <dsp:spPr>
        <a:xfrm>
          <a:off x="162027" y="1404479"/>
          <a:ext cx="1291257" cy="449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latin typeface="Avenir Next LT Pro" panose="020B0504020202020204" pitchFamily="34" charset="77"/>
            </a:rPr>
            <a:t>Fauna &amp; Flora International </a:t>
          </a:r>
          <a:r>
            <a:rPr lang="en-US" sz="1000" kern="1200" dirty="0">
              <a:latin typeface="Avenir Next LT Pro" panose="020B0504020202020204" pitchFamily="34" charset="77"/>
            </a:rPr>
            <a:t>(FFI)</a:t>
          </a:r>
          <a:endParaRPr lang="en-ID" sz="1000" kern="1200" dirty="0">
            <a:latin typeface="Avenir Next LT Pro" panose="020B0504020202020204" pitchFamily="34" charset="77"/>
          </a:endParaRPr>
        </a:p>
      </dsp:txBody>
      <dsp:txXfrm>
        <a:off x="175189" y="1417641"/>
        <a:ext cx="1264933" cy="423075"/>
      </dsp:txXfrm>
    </dsp:sp>
    <dsp:sp modelId="{70A9994F-35FA-814F-9C26-26DA3DFA1698}">
      <dsp:nvSpPr>
        <dsp:cNvPr id="0" name=""/>
        <dsp:cNvSpPr/>
      </dsp:nvSpPr>
      <dsp:spPr>
        <a:xfrm>
          <a:off x="162027" y="1923016"/>
          <a:ext cx="1291257" cy="449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>
              <a:latin typeface="Avenir Next LT Pro" panose="020B0504020202020204" pitchFamily="34" charset="77"/>
            </a:rPr>
            <a:t>World </a:t>
          </a:r>
          <a:r>
            <a:rPr lang="en-US" sz="1000" i="1" kern="1200" dirty="0">
              <a:latin typeface="Avenir Next LT Pro" panose="020B0504020202020204" pitchFamily="34" charset="77"/>
            </a:rPr>
            <a:t>Wildlife Fund </a:t>
          </a:r>
          <a:r>
            <a:rPr lang="en-US" sz="1000" kern="1200" dirty="0">
              <a:latin typeface="Avenir Next LT Pro" panose="020B0504020202020204" pitchFamily="34" charset="77"/>
            </a:rPr>
            <a:t>(WWF)</a:t>
          </a:r>
          <a:endParaRPr lang="en-ID" sz="1000" kern="1200" dirty="0">
            <a:latin typeface="Avenir Next LT Pro" panose="020B0504020202020204" pitchFamily="34" charset="77"/>
          </a:endParaRPr>
        </a:p>
      </dsp:txBody>
      <dsp:txXfrm>
        <a:off x="175189" y="1936178"/>
        <a:ext cx="1264933" cy="423075"/>
      </dsp:txXfrm>
    </dsp:sp>
    <dsp:sp modelId="{64599EDE-0474-EA4F-BA9A-3CC4274AC72A}">
      <dsp:nvSpPr>
        <dsp:cNvPr id="0" name=""/>
        <dsp:cNvSpPr/>
      </dsp:nvSpPr>
      <dsp:spPr>
        <a:xfrm>
          <a:off x="162027" y="2441553"/>
          <a:ext cx="1291257" cy="449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latin typeface="Avenir Next LT Pro" panose="020B0504020202020204" pitchFamily="34" charset="77"/>
            </a:rPr>
            <a:t>Conservation International </a:t>
          </a:r>
          <a:r>
            <a:rPr lang="en-US" sz="1000" kern="1200" dirty="0">
              <a:latin typeface="Avenir Next LT Pro" panose="020B0504020202020204" pitchFamily="34" charset="77"/>
            </a:rPr>
            <a:t>(CI)</a:t>
          </a:r>
          <a:endParaRPr lang="en-ID" sz="1000" kern="1200" dirty="0">
            <a:latin typeface="Avenir Next LT Pro" panose="020B0504020202020204" pitchFamily="34" charset="77"/>
          </a:endParaRPr>
        </a:p>
      </dsp:txBody>
      <dsp:txXfrm>
        <a:off x="175189" y="2454715"/>
        <a:ext cx="1264933" cy="423075"/>
      </dsp:txXfrm>
    </dsp:sp>
    <dsp:sp modelId="{78DFAD44-2BF4-F74E-A3B2-5947D5DDD05C}">
      <dsp:nvSpPr>
        <dsp:cNvPr id="0" name=""/>
        <dsp:cNvSpPr/>
      </dsp:nvSpPr>
      <dsp:spPr>
        <a:xfrm>
          <a:off x="162027" y="2960091"/>
          <a:ext cx="1291257" cy="449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 err="1">
              <a:latin typeface="Avenir Next LT Pro" panose="020B0504020202020204" pitchFamily="34" charset="77"/>
            </a:rPr>
            <a:t>BirdLife</a:t>
          </a:r>
          <a:r>
            <a:rPr lang="en-US" sz="1000" i="1" kern="1200" dirty="0">
              <a:latin typeface="Avenir Next LT Pro" panose="020B0504020202020204" pitchFamily="34" charset="77"/>
            </a:rPr>
            <a:t> International</a:t>
          </a:r>
          <a:endParaRPr lang="en-ID" sz="1000" i="1" kern="1200" dirty="0">
            <a:latin typeface="Avenir Next LT Pro" panose="020B0504020202020204" pitchFamily="34" charset="77"/>
          </a:endParaRPr>
        </a:p>
      </dsp:txBody>
      <dsp:txXfrm>
        <a:off x="175189" y="2973253"/>
        <a:ext cx="1264933" cy="423075"/>
      </dsp:txXfrm>
    </dsp:sp>
    <dsp:sp modelId="{1F38AE42-8AF7-1945-8491-7D38A5D9A82F}">
      <dsp:nvSpPr>
        <dsp:cNvPr id="0" name=""/>
        <dsp:cNvSpPr/>
      </dsp:nvSpPr>
      <dsp:spPr>
        <a:xfrm>
          <a:off x="162027" y="3478628"/>
          <a:ext cx="1291257" cy="449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latin typeface="Avenir Next LT Pro" panose="020B0504020202020204" pitchFamily="34" charset="77"/>
            </a:rPr>
            <a:t>Wetland International</a:t>
          </a:r>
          <a:endParaRPr lang="en-ID" sz="1000" i="1" kern="1200" dirty="0">
            <a:latin typeface="Avenir Next LT Pro" panose="020B0504020202020204" pitchFamily="34" charset="77"/>
          </a:endParaRPr>
        </a:p>
      </dsp:txBody>
      <dsp:txXfrm>
        <a:off x="175189" y="3491790"/>
        <a:ext cx="1264933" cy="423075"/>
      </dsp:txXfrm>
    </dsp:sp>
    <dsp:sp modelId="{44C88918-FAE5-3641-86EA-67D311918E77}">
      <dsp:nvSpPr>
        <dsp:cNvPr id="0" name=""/>
        <dsp:cNvSpPr/>
      </dsp:nvSpPr>
      <dsp:spPr>
        <a:xfrm>
          <a:off x="162027" y="3997165"/>
          <a:ext cx="1291257" cy="449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latin typeface="Avenir Next LT Pro" panose="020B0504020202020204" pitchFamily="34" charset="77"/>
            </a:rPr>
            <a:t>The Nature Conservancy </a:t>
          </a:r>
          <a:r>
            <a:rPr lang="en-US" sz="1000" kern="1200" dirty="0">
              <a:latin typeface="Avenir Next LT Pro" panose="020B0504020202020204" pitchFamily="34" charset="77"/>
            </a:rPr>
            <a:t>(TNC)</a:t>
          </a:r>
          <a:endParaRPr lang="en-ID" sz="1000" kern="1200" dirty="0">
            <a:latin typeface="Avenir Next LT Pro" panose="020B0504020202020204" pitchFamily="34" charset="77"/>
          </a:endParaRPr>
        </a:p>
      </dsp:txBody>
      <dsp:txXfrm>
        <a:off x="175189" y="4010327"/>
        <a:ext cx="1264933" cy="423075"/>
      </dsp:txXfrm>
    </dsp:sp>
    <dsp:sp modelId="{403C0055-D4A2-964B-AA5C-A13C7CA532DB}">
      <dsp:nvSpPr>
        <dsp:cNvPr id="0" name=""/>
        <dsp:cNvSpPr/>
      </dsp:nvSpPr>
      <dsp:spPr>
        <a:xfrm>
          <a:off x="1735747" y="0"/>
          <a:ext cx="1614071" cy="468083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venir Next LT Pro" panose="020B0504020202020204" pitchFamily="34" charset="77"/>
            </a:rPr>
            <a:t>Nasional</a:t>
          </a:r>
          <a:endParaRPr lang="en-ID" sz="1900" kern="1200">
            <a:latin typeface="Avenir Next LT Pro" panose="020B0504020202020204" pitchFamily="34" charset="77"/>
          </a:endParaRPr>
        </a:p>
      </dsp:txBody>
      <dsp:txXfrm>
        <a:off x="1735747" y="0"/>
        <a:ext cx="1614071" cy="1404250"/>
      </dsp:txXfrm>
    </dsp:sp>
    <dsp:sp modelId="{6F081619-C322-0F44-B313-6A605BEAF4A7}">
      <dsp:nvSpPr>
        <dsp:cNvPr id="0" name=""/>
        <dsp:cNvSpPr/>
      </dsp:nvSpPr>
      <dsp:spPr>
        <a:xfrm>
          <a:off x="1897154" y="1404364"/>
          <a:ext cx="1291257" cy="68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latin typeface="Avenir Next LT Pro" panose="020B0504020202020204" pitchFamily="34" charset="77"/>
            </a:rPr>
            <a:t>Burung</a:t>
          </a:r>
          <a:r>
            <a:rPr lang="en-US" sz="1000" kern="1200" dirty="0">
              <a:latin typeface="Avenir Next LT Pro" panose="020B0504020202020204" pitchFamily="34" charset="77"/>
            </a:rPr>
            <a:t> Indonesia</a:t>
          </a:r>
          <a:endParaRPr lang="en-ID" sz="1000" kern="1200" dirty="0">
            <a:latin typeface="Avenir Next LT Pro" panose="020B0504020202020204" pitchFamily="34" charset="77"/>
          </a:endParaRPr>
        </a:p>
      </dsp:txBody>
      <dsp:txXfrm>
        <a:off x="1917126" y="1424336"/>
        <a:ext cx="1251313" cy="641954"/>
      </dsp:txXfrm>
    </dsp:sp>
    <dsp:sp modelId="{17F5B3F9-B316-BA4C-B2D0-1A3DCB1991EF}">
      <dsp:nvSpPr>
        <dsp:cNvPr id="0" name=""/>
        <dsp:cNvSpPr/>
      </dsp:nvSpPr>
      <dsp:spPr>
        <a:xfrm>
          <a:off x="1897154" y="2191170"/>
          <a:ext cx="1291257" cy="68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latin typeface="Avenir Next LT Pro" panose="020B0504020202020204" pitchFamily="34" charset="77"/>
            </a:rPr>
            <a:t>Indonesia Ecotourism Network </a:t>
          </a:r>
          <a:r>
            <a:rPr lang="en-US" sz="1000" kern="1200" dirty="0">
              <a:latin typeface="Avenir Next LT Pro" panose="020B0504020202020204" pitchFamily="34" charset="77"/>
            </a:rPr>
            <a:t>(</a:t>
          </a:r>
          <a:r>
            <a:rPr lang="en-US" sz="1000" kern="1200" dirty="0" err="1">
              <a:latin typeface="Avenir Next LT Pro" panose="020B0504020202020204" pitchFamily="34" charset="77"/>
            </a:rPr>
            <a:t>Indecon</a:t>
          </a:r>
          <a:r>
            <a:rPr lang="en-US" sz="1000" kern="1200" dirty="0">
              <a:latin typeface="Avenir Next LT Pro" panose="020B0504020202020204" pitchFamily="34" charset="77"/>
            </a:rPr>
            <a:t>)</a:t>
          </a:r>
          <a:endParaRPr lang="en-ID" sz="1000" kern="1200" dirty="0">
            <a:latin typeface="Avenir Next LT Pro" panose="020B0504020202020204" pitchFamily="34" charset="77"/>
          </a:endParaRPr>
        </a:p>
      </dsp:txBody>
      <dsp:txXfrm>
        <a:off x="1917126" y="2211142"/>
        <a:ext cx="1251313" cy="641954"/>
      </dsp:txXfrm>
    </dsp:sp>
    <dsp:sp modelId="{22A6FDCD-1F93-CC45-B326-506B9417DE20}">
      <dsp:nvSpPr>
        <dsp:cNvPr id="0" name=""/>
        <dsp:cNvSpPr/>
      </dsp:nvSpPr>
      <dsp:spPr>
        <a:xfrm>
          <a:off x="1897154" y="2977975"/>
          <a:ext cx="1291257" cy="68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venir Next LT Pro" panose="020B0504020202020204" pitchFamily="34" charset="77"/>
            </a:rPr>
            <a:t>WALHI</a:t>
          </a:r>
          <a:endParaRPr lang="en-ID" sz="1000" kern="1200" dirty="0">
            <a:latin typeface="Avenir Next LT Pro" panose="020B0504020202020204" pitchFamily="34" charset="77"/>
          </a:endParaRPr>
        </a:p>
      </dsp:txBody>
      <dsp:txXfrm>
        <a:off x="1917126" y="2997947"/>
        <a:ext cx="1251313" cy="641954"/>
      </dsp:txXfrm>
    </dsp:sp>
    <dsp:sp modelId="{168258B4-BEF9-864C-98A6-4663B608D75D}">
      <dsp:nvSpPr>
        <dsp:cNvPr id="0" name=""/>
        <dsp:cNvSpPr/>
      </dsp:nvSpPr>
      <dsp:spPr>
        <a:xfrm>
          <a:off x="1897154" y="3764780"/>
          <a:ext cx="1291257" cy="68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venir Next LT Pro" panose="020B0504020202020204" pitchFamily="34" charset="77"/>
            </a:rPr>
            <a:t>WARSI</a:t>
          </a:r>
          <a:endParaRPr lang="en-ID" sz="1000" kern="1200" dirty="0">
            <a:latin typeface="Avenir Next LT Pro" panose="020B0504020202020204" pitchFamily="34" charset="77"/>
          </a:endParaRPr>
        </a:p>
      </dsp:txBody>
      <dsp:txXfrm>
        <a:off x="1917126" y="3784752"/>
        <a:ext cx="1251313" cy="641954"/>
      </dsp:txXfrm>
    </dsp:sp>
    <dsp:sp modelId="{594073E1-14B6-EA41-95BB-EA20C25C98EA}">
      <dsp:nvSpPr>
        <dsp:cNvPr id="0" name=""/>
        <dsp:cNvSpPr/>
      </dsp:nvSpPr>
      <dsp:spPr>
        <a:xfrm>
          <a:off x="3470874" y="0"/>
          <a:ext cx="1614071" cy="468083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venir Next LT Pro" panose="020B0504020202020204" pitchFamily="34" charset="77"/>
            </a:rPr>
            <a:t>Lokal</a:t>
          </a:r>
          <a:endParaRPr lang="en-ID" sz="1900" kern="1200">
            <a:latin typeface="Avenir Next LT Pro" panose="020B0504020202020204" pitchFamily="34" charset="77"/>
          </a:endParaRPr>
        </a:p>
      </dsp:txBody>
      <dsp:txXfrm>
        <a:off x="3470874" y="0"/>
        <a:ext cx="1614071" cy="1404250"/>
      </dsp:txXfrm>
    </dsp:sp>
    <dsp:sp modelId="{FE642786-1427-A94A-9883-AB41C3F10D89}">
      <dsp:nvSpPr>
        <dsp:cNvPr id="0" name=""/>
        <dsp:cNvSpPr/>
      </dsp:nvSpPr>
      <dsp:spPr>
        <a:xfrm>
          <a:off x="3632281" y="1405621"/>
          <a:ext cx="1291257" cy="14113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latin typeface="Avenir Next LT Pro" panose="020B0504020202020204" pitchFamily="34" charset="77"/>
            </a:rPr>
            <a:t>Kelompok</a:t>
          </a:r>
          <a:r>
            <a:rPr lang="en-US" sz="1000" kern="1200" dirty="0">
              <a:latin typeface="Avenir Next LT Pro" panose="020B0504020202020204" pitchFamily="34" charset="77"/>
            </a:rPr>
            <a:t> Mitra Cai (Kampung </a:t>
          </a:r>
          <a:r>
            <a:rPr lang="en-US" sz="1000" kern="1200" dirty="0" err="1">
              <a:latin typeface="Avenir Next LT Pro" panose="020B0504020202020204" pitchFamily="34" charset="77"/>
            </a:rPr>
            <a:t>Pasir</a:t>
          </a:r>
          <a:r>
            <a:rPr lang="en-US" sz="1000" kern="1200" dirty="0">
              <a:latin typeface="Avenir Next LT Pro" panose="020B0504020202020204" pitchFamily="34" charset="77"/>
            </a:rPr>
            <a:t> Sereh, </a:t>
          </a:r>
          <a:r>
            <a:rPr lang="en-US" sz="1000" kern="1200" dirty="0" err="1">
              <a:latin typeface="Avenir Next LT Pro" panose="020B0504020202020204" pitchFamily="34" charset="77"/>
            </a:rPr>
            <a:t>Cisurupan-Garut</a:t>
          </a:r>
          <a:r>
            <a:rPr lang="en-US" sz="1000" kern="1200" dirty="0">
              <a:latin typeface="Avenir Next LT Pro" panose="020B0504020202020204" pitchFamily="34" charset="77"/>
            </a:rPr>
            <a:t>) yang </a:t>
          </a:r>
          <a:r>
            <a:rPr lang="en-US" sz="1000" kern="1200" dirty="0" err="1">
              <a:latin typeface="Avenir Next LT Pro" panose="020B0504020202020204" pitchFamily="34" charset="77"/>
            </a:rPr>
            <a:t>bergerak</a:t>
          </a:r>
          <a:r>
            <a:rPr lang="en-US" sz="1000" kern="1200" dirty="0">
              <a:latin typeface="Avenir Next LT Pro" panose="020B0504020202020204" pitchFamily="34" charset="77"/>
            </a:rPr>
            <a:t> </a:t>
          </a:r>
          <a:r>
            <a:rPr lang="en-US" sz="1000" kern="1200" dirty="0" err="1">
              <a:latin typeface="Avenir Next LT Pro" panose="020B0504020202020204" pitchFamily="34" charset="77"/>
            </a:rPr>
            <a:t>dalam</a:t>
          </a:r>
          <a:r>
            <a:rPr lang="en-US" sz="1000" kern="1200" dirty="0">
              <a:latin typeface="Avenir Next LT Pro" panose="020B0504020202020204" pitchFamily="34" charset="77"/>
            </a:rPr>
            <a:t> </a:t>
          </a:r>
          <a:r>
            <a:rPr lang="en-US" sz="1000" kern="1200" dirty="0" err="1">
              <a:latin typeface="Avenir Next LT Pro" panose="020B0504020202020204" pitchFamily="34" charset="77"/>
            </a:rPr>
            <a:t>konservasi</a:t>
          </a:r>
          <a:r>
            <a:rPr lang="en-US" sz="1000" kern="1200" dirty="0">
              <a:latin typeface="Avenir Next LT Pro" panose="020B0504020202020204" pitchFamily="34" charset="77"/>
            </a:rPr>
            <a:t> </a:t>
          </a:r>
          <a:r>
            <a:rPr lang="en-US" sz="1000" kern="1200" dirty="0" err="1">
              <a:latin typeface="Avenir Next LT Pro" panose="020B0504020202020204" pitchFamily="34" charset="77"/>
            </a:rPr>
            <a:t>mata</a:t>
          </a:r>
          <a:r>
            <a:rPr lang="en-US" sz="1000" kern="1200" dirty="0">
              <a:latin typeface="Avenir Next LT Pro" panose="020B0504020202020204" pitchFamily="34" charset="77"/>
            </a:rPr>
            <a:t> air di </a:t>
          </a:r>
          <a:r>
            <a:rPr lang="en-US" sz="1000" kern="1200" dirty="0" err="1">
              <a:latin typeface="Avenir Next LT Pro" panose="020B0504020202020204" pitchFamily="34" charset="77"/>
            </a:rPr>
            <a:t>desa</a:t>
          </a:r>
          <a:r>
            <a:rPr lang="en-US" sz="1000" kern="1200" dirty="0">
              <a:latin typeface="Avenir Next LT Pro" panose="020B0504020202020204" pitchFamily="34" charset="77"/>
            </a:rPr>
            <a:t> </a:t>
          </a:r>
          <a:r>
            <a:rPr lang="en-US" sz="1000" kern="1200" dirty="0" err="1">
              <a:latin typeface="Avenir Next LT Pro" panose="020B0504020202020204" pitchFamily="34" charset="77"/>
            </a:rPr>
            <a:t>tersebut</a:t>
          </a:r>
          <a:endParaRPr lang="en-ID" sz="1000" kern="1200" dirty="0">
            <a:latin typeface="Avenir Next LT Pro" panose="020B0504020202020204" pitchFamily="34" charset="77"/>
          </a:endParaRPr>
        </a:p>
      </dsp:txBody>
      <dsp:txXfrm>
        <a:off x="3670101" y="1443441"/>
        <a:ext cx="1215617" cy="1335695"/>
      </dsp:txXfrm>
    </dsp:sp>
    <dsp:sp modelId="{86FA0633-3EB2-F448-AC54-2525B89D7523}">
      <dsp:nvSpPr>
        <dsp:cNvPr id="0" name=""/>
        <dsp:cNvSpPr/>
      </dsp:nvSpPr>
      <dsp:spPr>
        <a:xfrm>
          <a:off x="3632281" y="3034086"/>
          <a:ext cx="1291257" cy="14113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000" kern="1200" dirty="0" err="1">
              <a:latin typeface="Avenir Next LT Pro" panose="020B0504020202020204" pitchFamily="34" charset="77"/>
            </a:rPr>
            <a:t>Paguyuban</a:t>
          </a:r>
          <a:r>
            <a:rPr lang="en-ID" sz="1000" kern="1200" dirty="0">
              <a:latin typeface="Avenir Next LT Pro" panose="020B0504020202020204" pitchFamily="34" charset="77"/>
            </a:rPr>
            <a:t> </a:t>
          </a:r>
          <a:r>
            <a:rPr lang="en-ID" sz="1000" kern="1200" dirty="0" err="1">
              <a:latin typeface="Avenir Next LT Pro" panose="020B0504020202020204" pitchFamily="34" charset="77"/>
            </a:rPr>
            <a:t>Warga</a:t>
          </a:r>
          <a:r>
            <a:rPr lang="en-ID" sz="1000" kern="1200" dirty="0">
              <a:latin typeface="Avenir Next LT Pro" panose="020B0504020202020204" pitchFamily="34" charset="77"/>
            </a:rPr>
            <a:t> </a:t>
          </a:r>
          <a:r>
            <a:rPr lang="en-ID" sz="1000" kern="1200" dirty="0" err="1">
              <a:latin typeface="Avenir Next LT Pro" panose="020B0504020202020204" pitchFamily="34" charset="77"/>
            </a:rPr>
            <a:t>Peduli</a:t>
          </a:r>
          <a:r>
            <a:rPr lang="en-ID" sz="1000" kern="1200" dirty="0">
              <a:latin typeface="Avenir Next LT Pro" panose="020B0504020202020204" pitchFamily="34" charset="77"/>
            </a:rPr>
            <a:t> </a:t>
          </a:r>
          <a:r>
            <a:rPr lang="en-ID" sz="1000" kern="1200" dirty="0" err="1">
              <a:latin typeface="Avenir Next LT Pro" panose="020B0504020202020204" pitchFamily="34" charset="77"/>
            </a:rPr>
            <a:t>Lingkungan</a:t>
          </a:r>
          <a:r>
            <a:rPr lang="en-ID" sz="1000" kern="1200" dirty="0">
              <a:latin typeface="Avenir Next LT Pro" panose="020B0504020202020204" pitchFamily="34" charset="77"/>
            </a:rPr>
            <a:t> (</a:t>
          </a:r>
          <a:r>
            <a:rPr lang="en-ID" sz="1000" kern="1200" dirty="0" err="1">
              <a:latin typeface="Avenir Next LT Pro" panose="020B0504020202020204" pitchFamily="34" charset="77"/>
            </a:rPr>
            <a:t>Pawapeling</a:t>
          </a:r>
          <a:r>
            <a:rPr lang="en-ID" sz="1000" kern="1200" dirty="0">
              <a:latin typeface="Avenir Next LT Pro" panose="020B0504020202020204" pitchFamily="34" charset="77"/>
            </a:rPr>
            <a:t>), Bandung</a:t>
          </a:r>
        </a:p>
      </dsp:txBody>
      <dsp:txXfrm>
        <a:off x="3670101" y="3071906"/>
        <a:ext cx="1215617" cy="13356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9B991-AA05-0E40-84B4-7ECB74B4B7A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D8C8B-C9C6-5A4A-8D46-70AEA3E9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D8C8B-C9C6-5A4A-8D46-70AEA3E916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50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622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67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133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46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013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227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392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671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78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53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41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243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57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124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379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372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598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573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819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341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5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D8C8B-C9C6-5A4A-8D46-70AEA3E916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99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A23C2-9B88-04C3-7CC9-19D4CD37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A40A6-9A8D-1454-C795-66CA6A4BD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525A1-75C4-04C2-F904-AA8C71D93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12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B9D20-1E7A-A64D-249C-A0E3A1FCD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319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9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15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16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303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048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87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8FB2-7F93-864D-A8EB-43A5320E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BE548-1BF2-6543-BFC2-68AA01EC0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4D0DF-5118-4E4E-BC8D-D75B5DFB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8665-5DDF-794F-ACF9-DF3BF2FE9EA7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FC39-D8F4-E64C-8440-C64AC3B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545C-2C07-484E-B66B-DE21EB03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9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8DBF-10C2-6849-8E5B-F1B8C581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F5CDD-4F1C-AE4B-AC9C-91287EA4D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C061E-0AF0-324E-8257-770038FF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5431-A752-1E49-B890-F67021011FD8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D8E59-6A15-A946-ABCF-A273BC7B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E1D3-C0A6-B245-92DC-163283B5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6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B3DFF-EBAE-6849-9999-488AC013F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5CCF0-1FFB-8247-B30D-33DE5A827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84A7-3F52-B946-8B58-52C4ED63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BB3D-2B8F-CD46-8999-6EFB12EB9546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A30F0-73E2-0346-872F-B14DEF1D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77BE-75B7-9E43-AA69-E8D9CE0B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89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8FB2-7F93-864D-A8EB-43A5320E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BE548-1BF2-6543-BFC2-68AA01EC0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4D0DF-5118-4E4E-BC8D-D75B5DFB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FC39-D8F4-E64C-8440-C64AC3B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545C-2C07-484E-B66B-DE21EB03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57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5069-E379-684C-A0B7-2AB28F8A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7563D-7A98-3D45-BF81-6C4ABBEAA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5AFAE-99F6-1F4A-A0A2-3ED15329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8BAA1-F396-8942-8C3D-A6944443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D593-8B2E-B549-82B9-06A16354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39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AC61-FB7D-AA45-8981-0C1D002C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11B20-B8F5-204C-83E2-FD8CEAC47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EE07-AE10-C744-9FA2-24BDDDD5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4347A-9451-2A4B-A32E-07C08790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3531E-0459-8647-ABB5-00B4F2EF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4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3A22-7E45-6D41-BE97-9ACA7B99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0E98-8600-2E43-AC16-D59EA9BB6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40578-052D-CD48-8E65-27815463A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D8E58-43BC-0F45-8227-7326294E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BBAA-DCD0-3E4D-8C2C-CF6D6C5F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E5442-568F-614B-A0C1-F26F1601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95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D863-4BC0-CD46-9E92-86F450BA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395DA-9707-D641-8558-E68000C8C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DAE2F-E73B-C143-BBD7-4F66D0EBA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CE96B-4567-A340-9A11-DB2E0303B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0D2E4-A2EB-3A42-B0A3-5695A9963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9994B-4154-8D41-948F-27B5F1C1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4E062-207D-BD46-88EE-5B12873A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340DB-F989-AC49-AD4C-ADB74B60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24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487A-66B9-DE47-A7B4-772C7767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4FFF1-A5AE-5D4B-B8A5-994E77D7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BC42-B53A-8D47-A157-987B35D0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854AB-C188-BA4F-A487-F2602795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77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0CC69-AFFB-1043-AACC-E5342633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FEC61-D955-FC4A-9E51-EBEC11E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65D51-E4C7-8745-B4A1-C12E1DF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3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8AA3-1BFB-6041-B2A9-70BF8A1B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EF69-F523-4249-864E-F56608313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C5C27-36DE-3E44-81D6-4C9B9F32C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1B4DA-A669-8148-A701-EEE752DA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A5AC-A9C4-4549-B1EA-A6C17B1C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8A22-2C84-9A44-96BD-6B50CB6B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5069-E379-684C-A0B7-2AB28F8A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7563D-7A98-3D45-BF81-6C4ABBEAA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5AFAE-99F6-1F4A-A0A2-3ED15329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09F52-3B4E-E045-A5B0-6C7F9436C056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8BAA1-F396-8942-8C3D-A6944443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D593-8B2E-B549-82B9-06A16354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2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F7CE-A3A5-0249-972F-84914330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56DB4-F40D-3E40-96EA-800EBE358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9891B-6F7B-0540-9235-42C350E30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874C-44CB-FC40-AECB-3135C43D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6A3C9-9A50-6747-8110-F9E690E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4E8-B1CB-D64F-8C81-5095E30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21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8DBF-10C2-6849-8E5B-F1B8C581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F5CDD-4F1C-AE4B-AC9C-91287EA4D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C061E-0AF0-324E-8257-770038FF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D8E59-6A15-A946-ABCF-A273BC7B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E1D3-C0A6-B245-92DC-163283B5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89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B3DFF-EBAE-6849-9999-488AC013F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5CCF0-1FFB-8247-B30D-33DE5A827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84A7-3F52-B946-8B58-52C4ED63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A30F0-73E2-0346-872F-B14DEF1D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77BE-75B7-9E43-AA69-E8D9CE0B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8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AC61-FB7D-AA45-8981-0C1D002C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11B20-B8F5-204C-83E2-FD8CEAC47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EE07-AE10-C744-9FA2-24BDDDD5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9DE97-9D26-B448-BCF1-27F6101DFFFA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4347A-9451-2A4B-A32E-07C08790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3531E-0459-8647-ABB5-00B4F2EF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0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3A22-7E45-6D41-BE97-9ACA7B99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0E98-8600-2E43-AC16-D59EA9BB6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40578-052D-CD48-8E65-27815463A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D8E58-43BC-0F45-8227-7326294E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F0728-215B-304C-8981-3A62E8FA8EE2}" type="datetime1">
              <a:rPr lang="en-ID" smtClean="0"/>
              <a:t>12/02/24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BBAA-DCD0-3E4D-8C2C-CF6D6C5F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E5442-568F-614B-A0C1-F26F1601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D863-4BC0-CD46-9E92-86F450BA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395DA-9707-D641-8558-E68000C8C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DAE2F-E73B-C143-BBD7-4F66D0EBA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CE96B-4567-A340-9A11-DB2E0303B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0D2E4-A2EB-3A42-B0A3-5695A9963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9994B-4154-8D41-948F-27B5F1C1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F3AD-352E-3A40-B8FC-780638416EA4}" type="datetime1">
              <a:rPr lang="en-ID" smtClean="0"/>
              <a:t>12/02/24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4E062-207D-BD46-88EE-5B12873A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340DB-F989-AC49-AD4C-ADB74B60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487A-66B9-DE47-A7B4-772C7767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4FFF1-A5AE-5D4B-B8A5-994E77D7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EFD9-144D-494B-840C-B1A72BF1EA85}" type="datetime1">
              <a:rPr lang="en-ID" smtClean="0"/>
              <a:t>12/02/24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BC42-B53A-8D47-A157-987B35D0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854AB-C188-BA4F-A487-F2602795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0CC69-AFFB-1043-AACC-E5342633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BA2A-3714-FB44-B62C-E3FEB266C5C7}" type="datetime1">
              <a:rPr lang="en-ID" smtClean="0"/>
              <a:t>12/02/24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FEC61-D955-FC4A-9E51-EBEC11E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65D51-E4C7-8745-B4A1-C12E1DF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7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8AA3-1BFB-6041-B2A9-70BF8A1B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EF69-F523-4249-864E-F56608313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C5C27-36DE-3E44-81D6-4C9B9F32C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1B4DA-A669-8148-A701-EEE752DA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9772-1B0A-9043-B43D-9582216093E7}" type="datetime1">
              <a:rPr lang="en-ID" smtClean="0"/>
              <a:t>12/02/24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A5AC-A9C4-4549-B1EA-A6C17B1C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8A22-2C84-9A44-96BD-6B50CB6B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9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F7CE-A3A5-0249-972F-84914330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56DB4-F40D-3E40-96EA-800EBE358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9891B-6F7B-0540-9235-42C350E30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874C-44CB-FC40-AECB-3135C43D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8303-CCF7-9145-B6F7-4BAAB2C428B2}" type="datetime1">
              <a:rPr lang="en-ID" smtClean="0"/>
              <a:t>12/02/24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6A3C9-9A50-6747-8110-F9E690E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4E8-B1CB-D64F-8C81-5095E30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8BA54-8585-8C42-AFDB-B8E6045E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C34B6-13EC-D347-9D46-E6E61CCE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306E-3AF7-DC42-8AA3-3A9335195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5D7E7-DDAE-1B44-9424-FAE482E4FF3E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7B548-6FEA-734E-BC01-541107FA2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FA75-6CEF-C64A-8575-33F7421FD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3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8BA54-8585-8C42-AFDB-B8E6045E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C34B6-13EC-D347-9D46-E6E61CCE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306E-3AF7-DC42-8AA3-3A9335195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7B548-6FEA-734E-BC01-541107FA2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FA75-6CEF-C64A-8575-33F7421FD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microsoft.com/office/2007/relationships/hdphoto" Target="../media/hdphoto1.wdp"/><Relationship Id="rId4" Type="http://schemas.openxmlformats.org/officeDocument/2006/relationships/diagramData" Target="../diagrams/data3.xml"/><Relationship Id="rId9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sional.kompas.com/read/2021/11/04/11041241/walhi-harap-pernyataan-jokowi-soal-deforestasi-turun-seindah-implementasi?page=all" TargetMode="Externa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37.png"/><Relationship Id="rId7" Type="http://schemas.openxmlformats.org/officeDocument/2006/relationships/hyperlink" Target="https://garut.pikiran-rakyat.com/garut/pr-527278091/komunitas-rawayan-papandayan-membuka-donasi-untuk-penanggulangan-kebakaran-area-gunung-papandaya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rut.pikiran-rakyat.com/garut/pr-527294568/kebakaran-di-gunung-papandayan-garut-masih-menyala-pos-ghoeberhoet-pondok-saladah-dan-hutan-mati-ditutup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10" Type="http://schemas.openxmlformats.org/officeDocument/2006/relationships/image" Target="../media/image61.jpeg"/><Relationship Id="rId4" Type="http://schemas.openxmlformats.org/officeDocument/2006/relationships/image" Target="../media/image14.png"/><Relationship Id="rId9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516A-9D90-664A-80B4-5F8EADA8E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567" y="513566"/>
            <a:ext cx="4812939" cy="4443445"/>
          </a:xfrm>
        </p:spPr>
        <p:txBody>
          <a:bodyPr>
            <a:noAutofit/>
          </a:bodyPr>
          <a:lstStyle/>
          <a:p>
            <a:pPr algn="l"/>
            <a:r>
              <a:rPr lang="en-US" sz="4400" dirty="0" err="1">
                <a:latin typeface="Avenir Next LT Pro" panose="020B0504020202020204" pitchFamily="34" charset="77"/>
              </a:rPr>
              <a:t>Topik</a:t>
            </a:r>
            <a:r>
              <a:rPr lang="en-US" sz="4400" dirty="0">
                <a:latin typeface="Avenir Next LT Pro" panose="020B0504020202020204" pitchFamily="34" charset="77"/>
              </a:rPr>
              <a:t> 13</a:t>
            </a:r>
            <a:br>
              <a:rPr lang="en-US" sz="4400" dirty="0">
                <a:latin typeface="Avenir Next LT Pro" panose="020B0504020202020204" pitchFamily="34" charset="77"/>
              </a:rPr>
            </a:br>
            <a:r>
              <a:rPr lang="en-US" sz="4400" dirty="0" err="1">
                <a:latin typeface="Avenir Next LT Pro" panose="020B0504020202020204" pitchFamily="34" charset="77"/>
              </a:rPr>
              <a:t>Keberlanjutan</a:t>
            </a:r>
            <a:r>
              <a:rPr lang="en-US" sz="4400" dirty="0">
                <a:latin typeface="Avenir Next LT Pro" panose="020B0504020202020204" pitchFamily="34" charset="77"/>
              </a:rPr>
              <a:t> </a:t>
            </a:r>
            <a:r>
              <a:rPr lang="en-US" sz="4400" dirty="0" err="1">
                <a:latin typeface="Avenir Next LT Pro" panose="020B0504020202020204" pitchFamily="34" charset="77"/>
              </a:rPr>
              <a:t>Manusia</a:t>
            </a:r>
            <a:r>
              <a:rPr lang="en-US" sz="4400" dirty="0">
                <a:latin typeface="Avenir Next LT Pro" panose="020B0504020202020204" pitchFamily="34" charset="77"/>
              </a:rPr>
              <a:t> </a:t>
            </a:r>
            <a:r>
              <a:rPr lang="en-US" sz="4400" dirty="0" err="1">
                <a:latin typeface="Avenir Next LT Pro" panose="020B0504020202020204" pitchFamily="34" charset="77"/>
              </a:rPr>
              <a:t>sebagai</a:t>
            </a:r>
            <a:r>
              <a:rPr lang="en-US" sz="4400" dirty="0">
                <a:latin typeface="Avenir Next LT Pro" panose="020B0504020202020204" pitchFamily="34" charset="77"/>
              </a:rPr>
              <a:t> Masyarakat II - </a:t>
            </a:r>
            <a:r>
              <a:rPr lang="en-US" sz="4400" dirty="0" err="1">
                <a:latin typeface="Avenir Next LT Pro" panose="020B0504020202020204" pitchFamily="34" charset="77"/>
              </a:rPr>
              <a:t>Politik</a:t>
            </a:r>
            <a:r>
              <a:rPr lang="en-US" sz="4400" dirty="0">
                <a:latin typeface="Avenir Next LT Pro" panose="020B0504020202020204" pitchFamily="34" charset="77"/>
              </a:rPr>
              <a:t> &amp; </a:t>
            </a:r>
            <a:r>
              <a:rPr lang="en-US" sz="4400" dirty="0" err="1">
                <a:latin typeface="Avenir Next LT Pro" panose="020B0504020202020204" pitchFamily="34" charset="77"/>
              </a:rPr>
              <a:t>Lingkungan</a:t>
            </a:r>
            <a:endParaRPr lang="en-US" sz="4400" dirty="0">
              <a:latin typeface="Avenir Next LT Pro" panose="020B050402020202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2A02B-7A97-8742-A687-32244FC5A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567" y="5149516"/>
            <a:ext cx="5799551" cy="103834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BI-2001 PENGETAHUAN LINGKUNGAN</a:t>
            </a:r>
          </a:p>
          <a:p>
            <a:pPr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SEMESTER 2 – 2023/2024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7D16F-9E31-FD41-8AB9-A5EB24FF32D6}"/>
              </a:ext>
            </a:extLst>
          </p:cNvPr>
          <p:cNvSpPr txBox="1"/>
          <p:nvPr/>
        </p:nvSpPr>
        <p:spPr>
          <a:xfrm>
            <a:off x="6047434" y="6400515"/>
            <a:ext cx="6144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Illustration by David </a:t>
            </a:r>
            <a:r>
              <a:rPr lang="en-US" sz="1200" i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Parkins</a:t>
            </a:r>
            <a:r>
              <a:rPr lang="en-US" sz="1200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; Climate policy: Democracy is not an inconvenience; 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www.nature.com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/articles/525449a?proof=t; https://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doi.org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/10.1038/525449a</a:t>
            </a:r>
          </a:p>
        </p:txBody>
      </p:sp>
      <p:pic>
        <p:nvPicPr>
          <p:cNvPr id="1026" name="Picture 2" descr="Climate policy: Democracy is not an inconvenience | Nature">
            <a:extLst>
              <a:ext uri="{FF2B5EF4-FFF2-40B4-BE49-F238E27FC236}">
                <a16:creationId xmlns:a16="http://schemas.microsoft.com/office/drawing/2014/main" id="{12E82FA2-E0F1-3343-8DBF-019527B0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276" y="0"/>
            <a:ext cx="5922724" cy="639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280FB-8CC0-6248-AEB0-C68553B8C8D2}"/>
              </a:ext>
            </a:extLst>
          </p:cNvPr>
          <p:cNvSpPr txBox="1"/>
          <p:nvPr/>
        </p:nvSpPr>
        <p:spPr>
          <a:xfrm>
            <a:off x="6269276" y="5870125"/>
            <a:ext cx="2619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37301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834BBD4-C7EB-D444-B900-654E48224289}"/>
              </a:ext>
            </a:extLst>
          </p:cNvPr>
          <p:cNvSpPr txBox="1">
            <a:spLocks/>
          </p:cNvSpPr>
          <p:nvPr/>
        </p:nvSpPr>
        <p:spPr>
          <a:xfrm>
            <a:off x="511444" y="495946"/>
            <a:ext cx="5067946" cy="5393410"/>
          </a:xfrm>
          <a:prstGeom prst="roundRect">
            <a:avLst>
              <a:gd name="adj" fmla="val 3211"/>
            </a:avLst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00" marR="0" lvl="0" indent="-71437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B. 	</a:t>
            </a:r>
            <a:r>
              <a:rPr lang="en-US" sz="4000" dirty="0">
                <a:latin typeface="Avenir Next LT Pro" panose="020B0504020202020204" pitchFamily="34" charset="77"/>
              </a:rPr>
              <a:t>Tata </a:t>
            </a:r>
            <a:r>
              <a:rPr lang="en-US" sz="4000" dirty="0" err="1">
                <a:latin typeface="Avenir Next LT Pro" panose="020B0504020202020204" pitchFamily="34" charset="77"/>
              </a:rPr>
              <a:t>Aturan</a:t>
            </a:r>
            <a:r>
              <a:rPr lang="en-US" sz="4000" dirty="0">
                <a:latin typeface="Avenir Next LT Pro" panose="020B0504020202020204" pitchFamily="34" charset="77"/>
              </a:rPr>
              <a:t> </a:t>
            </a:r>
            <a:r>
              <a:rPr lang="en-US" sz="4000" dirty="0" err="1">
                <a:latin typeface="Avenir Next LT Pro" panose="020B0504020202020204" pitchFamily="34" charset="77"/>
              </a:rPr>
              <a:t>Lingkungan</a:t>
            </a:r>
            <a:r>
              <a:rPr lang="en-US" sz="4000" dirty="0">
                <a:latin typeface="Avenir Next LT Pro" panose="020B0504020202020204" pitchFamily="34" charset="77"/>
              </a:rPr>
              <a:t> di Indonesia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 panose="020B0504020202020204" pitchFamily="34" charset="77"/>
              <a:ea typeface="+mj-ea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EA30DA-951E-0045-8E49-958AD93BBA67}"/>
              </a:ext>
            </a:extLst>
          </p:cNvPr>
          <p:cNvSpPr txBox="1"/>
          <p:nvPr/>
        </p:nvSpPr>
        <p:spPr>
          <a:xfrm>
            <a:off x="4850374" y="6581001"/>
            <a:ext cx="734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https://environment-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indonesia.com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apa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saja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peraturan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perundangan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hidup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-di-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indonesia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3074" name="Picture 2" descr="Apa Saja Peraturan Perundangan Lingkungan Hidup di Indonesia? - Indonesia  Environment &amp;amp; Energy Center">
            <a:extLst>
              <a:ext uri="{FF2B5EF4-FFF2-40B4-BE49-F238E27FC236}">
                <a16:creationId xmlns:a16="http://schemas.microsoft.com/office/drawing/2014/main" id="{59447008-9D31-3445-B94A-2543E397D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5945"/>
            <a:ext cx="5584556" cy="5393411"/>
          </a:xfrm>
          <a:prstGeom prst="roundRect">
            <a:avLst>
              <a:gd name="adj" fmla="val 2468"/>
            </a:avLst>
          </a:prstGeom>
          <a:ln>
            <a:solidFill>
              <a:srgbClr val="129179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94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14288" indent="-14288"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Hukum &amp;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Aturan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Perundangan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ctr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Terdapat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beragam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jenis</a:t>
            </a:r>
            <a:r>
              <a:rPr lang="tr-TR" sz="1800" dirty="0">
                <a:latin typeface="Avenir Next LT Pro" panose="020B0504020202020204" pitchFamily="34" charset="77"/>
              </a:rPr>
              <a:t>/</a:t>
            </a:r>
            <a:r>
              <a:rPr lang="tr-TR" sz="1800" dirty="0" err="1">
                <a:latin typeface="Avenir Next LT Pro" panose="020B0504020202020204" pitchFamily="34" charset="77"/>
              </a:rPr>
              <a:t>level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hukum</a:t>
            </a:r>
            <a:r>
              <a:rPr lang="tr-TR" sz="1800" dirty="0">
                <a:latin typeface="Avenir Next LT Pro" panose="020B0504020202020204" pitchFamily="34" charset="77"/>
              </a:rPr>
              <a:t> &amp; </a:t>
            </a:r>
            <a:r>
              <a:rPr lang="tr-TR" sz="1800" dirty="0" err="1">
                <a:latin typeface="Avenir Next LT Pro" panose="020B0504020202020204" pitchFamily="34" charset="77"/>
              </a:rPr>
              <a:t>aturan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perundangan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Indonesia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ditetapkan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oleh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lembaga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pemerintah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berbeda</a:t>
            </a:r>
            <a:r>
              <a:rPr lang="tr-TR" sz="18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Aturan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berada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dalam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hirarki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lebih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rendah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tidak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boleh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bertentangan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dengan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aturan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atasnya</a:t>
            </a:r>
            <a:r>
              <a:rPr lang="tr-TR" sz="18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Ingat</a:t>
            </a:r>
            <a:r>
              <a:rPr lang="tr-TR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kembali</a:t>
            </a:r>
            <a:r>
              <a:rPr lang="tr-TR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materi</a:t>
            </a:r>
            <a:r>
              <a:rPr lang="tr-TR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sebelumnya</a:t>
            </a:r>
            <a:r>
              <a:rPr lang="tr-TR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  <a:t>!</a:t>
            </a:r>
            <a:br>
              <a:rPr lang="tr-TR" sz="1800" dirty="0">
                <a:solidFill>
                  <a:srgbClr val="F05133"/>
                </a:solidFill>
                <a:latin typeface="Avenir Next LT Pro" panose="020B0504020202020204" pitchFamily="34" charset="77"/>
              </a:rPr>
            </a:br>
            <a:r>
              <a:rPr lang="tr-TR" sz="1800" dirty="0" err="1">
                <a:latin typeface="Avenir Next LT Pro" panose="020B0504020202020204" pitchFamily="34" charset="77"/>
              </a:rPr>
              <a:t>Dalam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konteks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perjanjian</a:t>
            </a:r>
            <a:r>
              <a:rPr lang="tr-TR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internasional</a:t>
            </a:r>
            <a:r>
              <a:rPr lang="tr-TR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terkait</a:t>
            </a:r>
            <a:r>
              <a:rPr lang="tr-TR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lingkungan</a:t>
            </a:r>
            <a:r>
              <a:rPr lang="tr-TR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hidup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pengesahannya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HARUS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dilakukan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dengan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Undang-Undang</a:t>
            </a:r>
            <a:endParaRPr lang="tr-TR" sz="1800" b="1" dirty="0">
              <a:solidFill>
                <a:srgbClr val="521B93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9A16B-6B71-9540-9CF4-B570BA8EC572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 Bab 24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50EF9D-894A-ED41-B4AE-4FB0808E1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57759"/>
              </p:ext>
            </p:extLst>
          </p:nvPr>
        </p:nvGraphicFramePr>
        <p:xfrm>
          <a:off x="6592868" y="1590806"/>
          <a:ext cx="5085568" cy="458615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42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3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Produk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Perundangan</a:t>
                      </a:r>
                      <a:endParaRPr lang="en-US" sz="160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Yang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Menetapkan</a:t>
                      </a:r>
                      <a:endParaRPr lang="en-US" sz="160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38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Undang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Undang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Dasar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MPR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38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Ketetatapan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(TAP) MPR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MPR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4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Undang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Undang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Presiden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disahkan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oleh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DPR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5909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Peraturan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Pemerintah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(PP)/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Peraturan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Pemerintan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Pengganti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Undang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Undang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(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Perpu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)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Pemerintah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4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Keputusan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Presiden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(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Kepres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)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Presiden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711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Keputusan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Menteri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(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Kepmen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)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Menteri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Terkait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(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melengkapi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Kepres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)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38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Peraturan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 Daerah (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Perda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)</a:t>
                      </a:r>
                      <a:endParaRPr lang="en-US" sz="1600" dirty="0"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DPRD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BCDF8B-2038-B447-B121-9275F30FB918}"/>
              </a:ext>
            </a:extLst>
          </p:cNvPr>
          <p:cNvSpPr txBox="1"/>
          <p:nvPr/>
        </p:nvSpPr>
        <p:spPr>
          <a:xfrm>
            <a:off x="6592866" y="691981"/>
            <a:ext cx="508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Avenir Next LT Pro" panose="020B0504020202020204" pitchFamily="34" charset="77"/>
              </a:rPr>
              <a:t>Hirarki</a:t>
            </a:r>
            <a:r>
              <a:rPr lang="en-US" sz="2000" dirty="0">
                <a:latin typeface="Avenir Next LT Pro" panose="020B0504020202020204" pitchFamily="34" charset="77"/>
              </a:rPr>
              <a:t> Hukum &amp; </a:t>
            </a:r>
            <a:r>
              <a:rPr lang="en-US" sz="2000" dirty="0" err="1">
                <a:latin typeface="Avenir Next LT Pro" panose="020B0504020202020204" pitchFamily="34" charset="77"/>
              </a:rPr>
              <a:t>Aturan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Perundangan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</a:p>
          <a:p>
            <a:pPr algn="ctr"/>
            <a:r>
              <a:rPr lang="en-US" sz="2000" dirty="0">
                <a:latin typeface="Avenir Next LT Pro" panose="020B0504020202020204" pitchFamily="34" charset="77"/>
              </a:rPr>
              <a:t>di Indonesia</a:t>
            </a:r>
          </a:p>
        </p:txBody>
      </p:sp>
    </p:spTree>
    <p:extLst>
      <p:ext uri="{BB962C8B-B14F-4D97-AF65-F5344CB8AC3E}">
        <p14:creationId xmlns:p14="http://schemas.microsoft.com/office/powerpoint/2010/main" val="273448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Kilas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Sejarah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Kebijakan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di Indonesia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2F7CC-CD2B-EE46-B9E5-AB6DF79E1F59}"/>
              </a:ext>
            </a:extLst>
          </p:cNvPr>
          <p:cNvSpPr txBox="1"/>
          <p:nvPr/>
        </p:nvSpPr>
        <p:spPr>
          <a:xfrm>
            <a:off x="513567" y="1851674"/>
            <a:ext cx="11164866" cy="431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Konferensi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PBB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tentang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Hidup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1972</a:t>
            </a:r>
            <a:r>
              <a:rPr lang="en-US" dirty="0">
                <a:latin typeface="Avenir Next LT Pro" panose="020B0504020202020204" pitchFamily="34" charset="77"/>
              </a:rPr>
              <a:t> di Stockholm, </a:t>
            </a:r>
            <a:r>
              <a:rPr lang="en-US" dirty="0" err="1">
                <a:latin typeface="Avenir Next LT Pro" panose="020B0504020202020204" pitchFamily="34" charset="77"/>
              </a:rPr>
              <a:t>Swedia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sebagai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titik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awal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integrasi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isu-isu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lingkungan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dalam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perencanaan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pembangunan</a:t>
            </a:r>
            <a:r>
              <a:rPr lang="en-US" dirty="0">
                <a:latin typeface="Avenir Next LT Pro" panose="020B0504020202020204" pitchFamily="34" charset="77"/>
              </a:rPr>
              <a:t> di Indonesia.</a:t>
            </a:r>
            <a:endParaRPr lang="en-ID" dirty="0">
              <a:latin typeface="Avenir Next LT Pro" panose="020B0504020202020204" pitchFamily="34" charset="77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venir Next LT Pro" panose="020B0504020202020204" pitchFamily="34" charset="77"/>
              </a:rPr>
              <a:t>Kebijakan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lingkungan</a:t>
            </a:r>
            <a:r>
              <a:rPr lang="en-US" dirty="0">
                <a:latin typeface="Avenir Next LT Pro" panose="020B0504020202020204" pitchFamily="34" charset="77"/>
              </a:rPr>
              <a:t> Indonesia </a:t>
            </a:r>
            <a:r>
              <a:rPr lang="en-US" dirty="0" err="1">
                <a:latin typeface="Avenir Next LT Pro" panose="020B0504020202020204" pitchFamily="34" charset="77"/>
              </a:rPr>
              <a:t>dalam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GBHN 1973-1978</a:t>
            </a:r>
            <a:r>
              <a:rPr lang="en-US" dirty="0">
                <a:latin typeface="Avenir Next LT Pro" panose="020B0504020202020204" pitchFamily="34" charset="77"/>
              </a:rPr>
              <a:t>.</a:t>
            </a:r>
            <a:endParaRPr lang="en-ID" dirty="0">
              <a:latin typeface="Avenir Next LT Pro" panose="020B0504020202020204" pitchFamily="34" charset="77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venir Next LT Pro" panose="020B0504020202020204" pitchFamily="34" charset="77"/>
              </a:rPr>
              <a:t>Pengangkatan</a:t>
            </a:r>
            <a:r>
              <a:rPr lang="en-US" dirty="0">
                <a:latin typeface="Avenir Next LT Pro" panose="020B0504020202020204" pitchFamily="34" charset="77"/>
              </a:rPr>
              <a:t> Menteri Negara </a:t>
            </a:r>
            <a:r>
              <a:rPr lang="en-US" dirty="0" err="1">
                <a:latin typeface="Avenir Next LT Pro" panose="020B0504020202020204" pitchFamily="34" charset="77"/>
              </a:rPr>
              <a:t>Pengawasan</a:t>
            </a:r>
            <a:r>
              <a:rPr lang="en-US" dirty="0">
                <a:latin typeface="Avenir Next LT Pro" panose="020B0504020202020204" pitchFamily="34" charset="77"/>
              </a:rPr>
              <a:t> Pembangunan dan </a:t>
            </a:r>
            <a:r>
              <a:rPr lang="en-US" dirty="0" err="1">
                <a:latin typeface="Avenir Next LT Pro" panose="020B0504020202020204" pitchFamily="34" charset="77"/>
              </a:rPr>
              <a:t>Lingkungan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Hidup</a:t>
            </a:r>
            <a:r>
              <a:rPr lang="en-US" dirty="0">
                <a:latin typeface="Avenir Next LT Pro" panose="020B0504020202020204" pitchFamily="34" charset="77"/>
              </a:rPr>
              <a:t> (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Men-PPLH</a:t>
            </a:r>
            <a:r>
              <a:rPr lang="en-US" dirty="0">
                <a:latin typeface="Avenir Next LT Pro" panose="020B0504020202020204" pitchFamily="34" charset="77"/>
              </a:rPr>
              <a:t>) </a:t>
            </a:r>
            <a:r>
              <a:rPr lang="en-US" dirty="0" err="1">
                <a:latin typeface="Avenir Next LT Pro" panose="020B0504020202020204" pitchFamily="34" charset="77"/>
              </a:rPr>
              <a:t>untuk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koordinasi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pengelolaan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lingkungan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hidup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pusat</a:t>
            </a:r>
            <a:r>
              <a:rPr lang="en-US" dirty="0">
                <a:latin typeface="Avenir Next LT Pro" panose="020B0504020202020204" pitchFamily="34" charset="77"/>
              </a:rPr>
              <a:t> &amp; </a:t>
            </a:r>
            <a:r>
              <a:rPr lang="en-US" dirty="0" err="1">
                <a:latin typeface="Avenir Next LT Pro" panose="020B0504020202020204" pitchFamily="34" charset="77"/>
              </a:rPr>
              <a:t>daerah</a:t>
            </a:r>
            <a:r>
              <a:rPr lang="en-US" dirty="0">
                <a:latin typeface="Avenir Next LT Pro" panose="020B0504020202020204" pitchFamily="34" charset="77"/>
              </a:rPr>
              <a:t> (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1978</a:t>
            </a:r>
            <a:r>
              <a:rPr lang="en-US" dirty="0">
                <a:latin typeface="Avenir Next LT Pro" panose="020B0504020202020204" pitchFamily="34" charset="77"/>
              </a:rPr>
              <a:t>)</a:t>
            </a:r>
            <a:endParaRPr lang="en-ID" dirty="0">
              <a:latin typeface="Avenir Next LT Pro" panose="020B0504020202020204" pitchFamily="34" charset="77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venir Next LT Pro" panose="020B0504020202020204" pitchFamily="34" charset="77"/>
              </a:rPr>
              <a:t>Pengenalan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penghargaan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Kalpataru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dirty="0">
                <a:latin typeface="Avenir Next LT Pro" panose="020B0504020202020204" pitchFamily="34" charset="77"/>
              </a:rPr>
              <a:t>(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1981</a:t>
            </a:r>
            <a:r>
              <a:rPr lang="en-US" dirty="0">
                <a:latin typeface="Avenir Next LT Pro" panose="020B0504020202020204" pitchFamily="34" charset="77"/>
              </a:rPr>
              <a:t>)</a:t>
            </a:r>
            <a:endParaRPr lang="en-ID" dirty="0">
              <a:latin typeface="Avenir Next LT Pro" panose="020B0504020202020204" pitchFamily="34" charset="77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UU 04/1982 </a:t>
            </a:r>
            <a:r>
              <a:rPr lang="en-US" dirty="0" err="1">
                <a:latin typeface="Avenir Next LT Pro" panose="020B0504020202020204" pitchFamily="34" charset="77"/>
              </a:rPr>
              <a:t>tentang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Ketentuan-Ketentuan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Pokok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Pengelolaan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Hidup</a:t>
            </a:r>
            <a:endParaRPr lang="en-ID" b="1" dirty="0">
              <a:solidFill>
                <a:srgbClr val="521B93"/>
              </a:solidFill>
              <a:latin typeface="Avenir Next LT Pro" panose="020B0504020202020204" pitchFamily="34" charset="77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PP 29/1986 </a:t>
            </a:r>
            <a:r>
              <a:rPr lang="en-US" dirty="0" err="1">
                <a:latin typeface="Avenir Next LT Pro" panose="020B0504020202020204" pitchFamily="34" charset="77"/>
              </a:rPr>
              <a:t>tentang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AMDAL</a:t>
            </a:r>
            <a:r>
              <a:rPr lang="en-US" dirty="0">
                <a:latin typeface="Avenir Next LT Pro" panose="020B0504020202020204" pitchFamily="34" charset="77"/>
              </a:rPr>
              <a:t> (</a:t>
            </a:r>
            <a:r>
              <a:rPr lang="en-US" dirty="0" err="1">
                <a:latin typeface="Avenir Next LT Pro" panose="020B0504020202020204" pitchFamily="34" charset="77"/>
              </a:rPr>
              <a:t>Analisis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Mengenai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Dampak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Lingkungan</a:t>
            </a:r>
            <a:r>
              <a:rPr lang="en-US" dirty="0">
                <a:latin typeface="Avenir Next LT Pro" panose="020B0504020202020204" pitchFamily="34" charset="77"/>
              </a:rPr>
              <a:t>) </a:t>
            </a:r>
            <a:endParaRPr lang="en-ID" dirty="0">
              <a:latin typeface="Avenir Next LT Pro" panose="020B0504020202020204" pitchFamily="34" charset="77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PP 20/1990 </a:t>
            </a:r>
            <a:r>
              <a:rPr lang="en-US" dirty="0" err="1">
                <a:latin typeface="Avenir Next LT Pro" panose="020B0504020202020204" pitchFamily="34" charset="77"/>
              </a:rPr>
              <a:t>tentang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Baku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Mutu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endParaRPr lang="en-ID" b="1" dirty="0">
              <a:solidFill>
                <a:srgbClr val="521B93"/>
              </a:solidFill>
              <a:latin typeface="Avenir Next LT Pro" panose="020B0504020202020204" pitchFamily="34" charset="77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UU 23/1997 </a:t>
            </a:r>
            <a:r>
              <a:rPr lang="en-US" dirty="0" err="1">
                <a:latin typeface="Avenir Next LT Pro" panose="020B0504020202020204" pitchFamily="34" charset="77"/>
              </a:rPr>
              <a:t>tentang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Pengelolaan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Hidup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(PLH)</a:t>
            </a:r>
            <a:endParaRPr lang="en-ID" b="1" dirty="0">
              <a:solidFill>
                <a:srgbClr val="521B93"/>
              </a:solidFill>
              <a:latin typeface="Avenir Next LT Pro" panose="020B0504020202020204" pitchFamily="34" charset="77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UU 32/2009 </a:t>
            </a:r>
            <a:r>
              <a:rPr lang="en-US" dirty="0" err="1">
                <a:latin typeface="Avenir Next LT Pro" panose="020B0504020202020204" pitchFamily="34" charset="77"/>
              </a:rPr>
              <a:t>tentang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Perlindungan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dan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Pengelolaan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hidup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(PPLH)</a:t>
            </a:r>
            <a:endParaRPr lang="en-ID" b="1" dirty="0">
              <a:solidFill>
                <a:srgbClr val="521B93"/>
              </a:solidFill>
              <a:latin typeface="Avenir Next LT Pro" panose="020B0504020202020204" pitchFamily="34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D90CBC-EB55-AC4D-ADFE-51B32EAC14E9}"/>
              </a:ext>
            </a:extLst>
          </p:cNvPr>
          <p:cNvGrpSpPr/>
          <p:nvPr/>
        </p:nvGrpSpPr>
        <p:grpSpPr>
          <a:xfrm>
            <a:off x="0" y="6548240"/>
            <a:ext cx="12192000" cy="309760"/>
            <a:chOff x="0" y="6095998"/>
            <a:chExt cx="12192000" cy="30976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5B78DAB-E0F2-CC4E-B7B9-580010C848C7}"/>
                </a:ext>
              </a:extLst>
            </p:cNvPr>
            <p:cNvGrpSpPr/>
            <p:nvPr/>
          </p:nvGrpSpPr>
          <p:grpSpPr>
            <a:xfrm flipH="1">
              <a:off x="6096000" y="6095999"/>
              <a:ext cx="6096000" cy="309759"/>
              <a:chOff x="0" y="5504059"/>
              <a:chExt cx="12192000" cy="901700"/>
            </a:xfrm>
          </p:grpSpPr>
          <p:pic>
            <p:nvPicPr>
              <p:cNvPr id="11" name="Picture 10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977D82A6-9C87-0545-9ADB-943F81803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04059"/>
                <a:ext cx="4064000" cy="901700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52A72115-FFF4-8344-B0E6-7E9C4C4D1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64000" y="5504059"/>
                <a:ext cx="4064000" cy="901700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39785E78-7F04-754F-970E-E9CBCA7EF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8000" y="5504059"/>
                <a:ext cx="4064000" cy="9017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07B6DBA-522F-5043-8F63-975DACBB06E1}"/>
                </a:ext>
              </a:extLst>
            </p:cNvPr>
            <p:cNvGrpSpPr/>
            <p:nvPr/>
          </p:nvGrpSpPr>
          <p:grpSpPr>
            <a:xfrm>
              <a:off x="0" y="6095998"/>
              <a:ext cx="6096000" cy="309759"/>
              <a:chOff x="0" y="5504059"/>
              <a:chExt cx="12192000" cy="901700"/>
            </a:xfrm>
          </p:grpSpPr>
          <p:pic>
            <p:nvPicPr>
              <p:cNvPr id="15" name="Picture 14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D0E768EF-A3C4-C549-AC25-BF72CCE08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04059"/>
                <a:ext cx="4064000" cy="90170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FACE5A3A-176B-F647-87F9-0DDBC7F6B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64000" y="5504059"/>
                <a:ext cx="4064000" cy="901700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8298EC69-D409-BA4A-86C1-B651C6D8B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8000" y="5504059"/>
                <a:ext cx="4064000" cy="9017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08637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77"/>
              </a:rPr>
              <a:t>UU 32/2009 </a:t>
            </a:r>
            <a:r>
              <a:rPr lang="en-US" sz="2400" dirty="0" err="1">
                <a:latin typeface="Avenir Next LT Pro" panose="020B0504020202020204" pitchFamily="34" charset="77"/>
              </a:rPr>
              <a:t>tentang</a:t>
            </a:r>
            <a:r>
              <a:rPr lang="en-US" sz="2400" dirty="0">
                <a:latin typeface="Avenir Next LT Pro" panose="020B0504020202020204" pitchFamily="34" charset="77"/>
              </a:rPr>
              <a:t> </a:t>
            </a:r>
            <a:br>
              <a:rPr lang="en-US" sz="2400" dirty="0">
                <a:latin typeface="Avenir Next LT Pro" panose="020B0504020202020204" pitchFamily="34" charset="77"/>
              </a:rPr>
            </a:br>
            <a:r>
              <a:rPr lang="en-US" sz="24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Perlindungan</a:t>
            </a:r>
            <a:r>
              <a:rPr lang="en-US" sz="24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dan </a:t>
            </a:r>
            <a:r>
              <a:rPr lang="en-US" sz="24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Pengelolaan</a:t>
            </a:r>
            <a:r>
              <a:rPr lang="en-US" sz="24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24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Hidup</a:t>
            </a:r>
            <a:endParaRPr lang="en-US" sz="2400" dirty="0">
              <a:solidFill>
                <a:srgbClr val="129179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4"/>
            <a:ext cx="5085567" cy="3617233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Berisi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regulasi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lebih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komprehensif</a:t>
            </a:r>
            <a:r>
              <a:rPr lang="en-US" sz="1800" dirty="0">
                <a:latin typeface="Avenir Next LT Pro" panose="020B0504020202020204" pitchFamily="34" charset="77"/>
              </a:rPr>
              <a:t> &amp;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ketat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daripada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aturan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pengelolaan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hidup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sebelumnya</a:t>
            </a:r>
            <a:r>
              <a:rPr lang="en-US" sz="1800" dirty="0">
                <a:latin typeface="Avenir Next LT Pro" panose="020B0504020202020204" pitchFamily="34" charset="77"/>
              </a:rPr>
              <a:t> (UU 23/1997), </a:t>
            </a:r>
            <a:r>
              <a:rPr lang="en-US" sz="1800" dirty="0" err="1">
                <a:latin typeface="Avenir Next LT Pro" panose="020B0504020202020204" pitchFamily="34" charset="77"/>
              </a:rPr>
              <a:t>termasuk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kasus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pidana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hidup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Mengatur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upaya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pengelolaan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mulai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perencanaan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instrumen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pengendalian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hingga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sanksi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hukum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>
                <a:latin typeface="Avenir Next LT Pro" panose="020B0504020202020204" pitchFamily="34" charset="77"/>
              </a:rPr>
              <a:t>yang </a:t>
            </a:r>
            <a:r>
              <a:rPr lang="en-US" sz="1800" dirty="0" err="1">
                <a:latin typeface="Avenir Next LT Pro" panose="020B0504020202020204" pitchFamily="34" charset="77"/>
              </a:rPr>
              <a:t>diberikan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untuk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pelanggarannya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secara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sistematis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900CB-0B60-8547-B5C5-964C2AF5CC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" b="9418"/>
          <a:stretch/>
        </p:blipFill>
        <p:spPr>
          <a:xfrm>
            <a:off x="6808021" y="0"/>
            <a:ext cx="4739103" cy="6381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976D4-AD95-E443-8232-4587EC94B9AD}"/>
              </a:ext>
            </a:extLst>
          </p:cNvPr>
          <p:cNvSpPr txBox="1"/>
          <p:nvPr/>
        </p:nvSpPr>
        <p:spPr>
          <a:xfrm>
            <a:off x="513567" y="5581125"/>
            <a:ext cx="50855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Download it!</a:t>
            </a:r>
          </a:p>
          <a:p>
            <a:pPr lvl="0" algn="r">
              <a:defRPr/>
            </a:pPr>
            <a:r>
              <a:rPr lang="en-US" sz="1400" dirty="0">
                <a:latin typeface="Avenir Next LT Pro" panose="020B0504020202020204" pitchFamily="34" charset="77"/>
              </a:rPr>
              <a:t>https://</a:t>
            </a:r>
            <a:r>
              <a:rPr lang="en-US" sz="1400" dirty="0" err="1">
                <a:latin typeface="Avenir Next LT Pro" panose="020B0504020202020204" pitchFamily="34" charset="77"/>
              </a:rPr>
              <a:t>jdih.esdm.go.id</a:t>
            </a:r>
            <a:r>
              <a:rPr lang="en-US" sz="1400" dirty="0">
                <a:latin typeface="Avenir Next LT Pro" panose="020B0504020202020204" pitchFamily="34" charset="77"/>
              </a:rPr>
              <a:t>/storage/document/UU%2032%20Tahun%202009%20(PPLH).pdf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0A2B4D-911F-C243-AE17-EAED8E49A16F}"/>
              </a:ext>
            </a:extLst>
          </p:cNvPr>
          <p:cNvGrpSpPr/>
          <p:nvPr/>
        </p:nvGrpSpPr>
        <p:grpSpPr>
          <a:xfrm>
            <a:off x="0" y="6548240"/>
            <a:ext cx="12192000" cy="309760"/>
            <a:chOff x="0" y="6095998"/>
            <a:chExt cx="12192000" cy="30976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C5F559-C83B-094D-8FA6-299FF430D04D}"/>
                </a:ext>
              </a:extLst>
            </p:cNvPr>
            <p:cNvGrpSpPr/>
            <p:nvPr/>
          </p:nvGrpSpPr>
          <p:grpSpPr>
            <a:xfrm flipH="1">
              <a:off x="6096000" y="6095999"/>
              <a:ext cx="6096000" cy="309759"/>
              <a:chOff x="0" y="5504059"/>
              <a:chExt cx="12192000" cy="901700"/>
            </a:xfrm>
          </p:grpSpPr>
          <p:pic>
            <p:nvPicPr>
              <p:cNvPr id="20" name="Picture 19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00F26DFF-DD38-9840-AD2B-71134B3F3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04059"/>
                <a:ext cx="4064000" cy="901700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5DFDE076-1279-9848-96B6-861989013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64000" y="5504059"/>
                <a:ext cx="4064000" cy="901700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D95A97BD-6A45-9C4D-93BC-EB07B1603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8000" y="5504059"/>
                <a:ext cx="4064000" cy="9017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7DC0B4-02F7-D54C-93B3-8C1727C1729F}"/>
                </a:ext>
              </a:extLst>
            </p:cNvPr>
            <p:cNvGrpSpPr/>
            <p:nvPr/>
          </p:nvGrpSpPr>
          <p:grpSpPr>
            <a:xfrm>
              <a:off x="0" y="6095998"/>
              <a:ext cx="6096000" cy="309759"/>
              <a:chOff x="0" y="5504059"/>
              <a:chExt cx="12192000" cy="901700"/>
            </a:xfrm>
          </p:grpSpPr>
          <p:pic>
            <p:nvPicPr>
              <p:cNvPr id="16" name="Picture 15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53129494-068F-1F40-A5D0-150291FC0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04059"/>
                <a:ext cx="4064000" cy="901700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5039516A-38CD-244D-AC3F-EA287E705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64000" y="5504059"/>
                <a:ext cx="4064000" cy="901700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nature, night sky&#10;&#10;Description automatically generated">
                <a:extLst>
                  <a:ext uri="{FF2B5EF4-FFF2-40B4-BE49-F238E27FC236}">
                    <a16:creationId xmlns:a16="http://schemas.microsoft.com/office/drawing/2014/main" id="{DA2DA57E-2D00-384D-B2F5-4853613C3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8000" y="5504059"/>
                <a:ext cx="4064000" cy="9017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2922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77"/>
              </a:rPr>
              <a:t>UU 11/2020 </a:t>
            </a:r>
            <a:br>
              <a:rPr lang="en-US" sz="2400" dirty="0">
                <a:latin typeface="Avenir Next LT Pro" panose="020B0504020202020204" pitchFamily="34" charset="77"/>
              </a:rPr>
            </a:br>
            <a:r>
              <a:rPr lang="en-US" sz="24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tentang</a:t>
            </a:r>
            <a:r>
              <a:rPr lang="en-US" sz="24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Cipta</a:t>
            </a:r>
            <a:r>
              <a:rPr lang="en-US" sz="24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Kerja</a:t>
            </a:r>
            <a:endParaRPr lang="en-US" sz="2400" dirty="0">
              <a:solidFill>
                <a:srgbClr val="F05133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4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ctr">
            <a:noAutofit/>
          </a:bodyPr>
          <a:lstStyle/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Merevisi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beberapa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poin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dalam</a:t>
            </a:r>
            <a:r>
              <a:rPr lang="en-US" sz="1800" dirty="0">
                <a:latin typeface="Avenir Next LT Pro" panose="020B0504020202020204" pitchFamily="34" charset="77"/>
              </a:rPr>
              <a:t> UUPPLH (32/2009), </a:t>
            </a:r>
            <a:r>
              <a:rPr lang="en-US" sz="1800" dirty="0" err="1">
                <a:latin typeface="Avenir Next LT Pro" panose="020B0504020202020204" pitchFamily="34" charset="77"/>
              </a:rPr>
              <a:t>diantaranya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mengurangi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persyaratan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>
                <a:latin typeface="Avenir Next LT Pro" panose="020B0504020202020204" pitchFamily="34" charset="77"/>
              </a:rPr>
              <a:t>pada </a:t>
            </a:r>
            <a:r>
              <a:rPr lang="en-US" sz="1800" dirty="0" err="1">
                <a:latin typeface="Avenir Next LT Pro" panose="020B0504020202020204" pitchFamily="34" charset="77"/>
              </a:rPr>
              <a:t>izin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usaha</a:t>
            </a:r>
            <a:r>
              <a:rPr lang="en-US" sz="1800" dirty="0">
                <a:latin typeface="Avenir Next LT Pro" panose="020B0504020202020204" pitchFamily="34" charset="77"/>
              </a:rPr>
              <a:t> dan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penghilangan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sanksi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pidana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untuk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pelanggaran</a:t>
            </a:r>
            <a:r>
              <a:rPr lang="en-US" sz="1800" dirty="0">
                <a:latin typeface="Avenir Next LT Pro" panose="020B0504020202020204" pitchFamily="34" charset="77"/>
              </a:rPr>
              <a:t> AMDAL, UKL/UPL &amp; </a:t>
            </a:r>
            <a:r>
              <a:rPr lang="en-US" sz="1800" dirty="0" err="1">
                <a:latin typeface="Avenir Next LT Pro" panose="020B0504020202020204" pitchFamily="34" charset="77"/>
              </a:rPr>
              <a:t>pengelolaan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limbah</a:t>
            </a:r>
            <a:r>
              <a:rPr lang="en-US" sz="1800" dirty="0">
                <a:latin typeface="Avenir Next LT Pro" panose="020B0504020202020204" pitchFamily="34" charset="77"/>
              </a:rPr>
              <a:t> B3  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Menuai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kritik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dikhawatirkan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akan</a:t>
            </a:r>
            <a:r>
              <a:rPr lang="en-US" sz="1800" dirty="0">
                <a:latin typeface="Avenir Next LT Pro" panose="020B0504020202020204" pitchFamily="34" charset="77"/>
              </a:rPr>
              <a:t>:</a:t>
            </a:r>
          </a:p>
          <a:p>
            <a:pPr marL="815975" lvl="1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merugikan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hak-hak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pekerja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</a:p>
          <a:p>
            <a:pPr marL="815975" lvl="1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meningkatkan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 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deforestasi</a:t>
            </a:r>
            <a:endParaRPr lang="en-US" sz="1800" b="1" dirty="0">
              <a:solidFill>
                <a:srgbClr val="521B93"/>
              </a:solidFill>
              <a:latin typeface="Avenir Next LT Pro" panose="020B0504020202020204" pitchFamily="34" charset="77"/>
            </a:endParaRPr>
          </a:p>
          <a:p>
            <a:pPr marL="815975" lvl="1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mengurangi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perlindungan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lingkungan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39F839-D04F-2042-A185-DEA7ABF1AE7B}"/>
              </a:ext>
            </a:extLst>
          </p:cNvPr>
          <p:cNvSpPr txBox="1"/>
          <p:nvPr/>
        </p:nvSpPr>
        <p:spPr>
          <a:xfrm>
            <a:off x="3442747" y="6396335"/>
            <a:ext cx="8749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peraturan.bpk.go.id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/Home/Details/149750/uu-no-11-tahun-2020;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theconversation.com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/3-ancaman-uu-ciptaker-bagi-para-pembela-lingkungan-dan-ham-148988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E498BB-D522-B24C-93C2-8C4DDB3BA330}"/>
              </a:ext>
            </a:extLst>
          </p:cNvPr>
          <p:cNvGrpSpPr/>
          <p:nvPr/>
        </p:nvGrpSpPr>
        <p:grpSpPr>
          <a:xfrm>
            <a:off x="6096000" y="0"/>
            <a:ext cx="6096000" cy="6414266"/>
            <a:chOff x="6096000" y="0"/>
            <a:chExt cx="6096000" cy="6414266"/>
          </a:xfrm>
        </p:grpSpPr>
        <p:pic>
          <p:nvPicPr>
            <p:cNvPr id="18" name="Picture 2" descr="3 ancaman UU Ciptaker bagi para pembela lingkungan dan HAM">
              <a:extLst>
                <a:ext uri="{FF2B5EF4-FFF2-40B4-BE49-F238E27FC236}">
                  <a16:creationId xmlns:a16="http://schemas.microsoft.com/office/drawing/2014/main" id="{310E7B27-3D8C-B940-B9A1-C3FB96D0B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96000" y="0"/>
              <a:ext cx="6096000" cy="5450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15905E-46CC-E549-BC6E-354440855ACA}"/>
                </a:ext>
              </a:extLst>
            </p:cNvPr>
            <p:cNvSpPr txBox="1"/>
            <p:nvPr/>
          </p:nvSpPr>
          <p:spPr>
            <a:xfrm>
              <a:off x="6096000" y="4475274"/>
              <a:ext cx="6096000" cy="1938992"/>
            </a:xfrm>
            <a:prstGeom prst="rect">
              <a:avLst/>
            </a:prstGeom>
            <a:solidFill>
              <a:srgbClr val="521B93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3 </a:t>
              </a: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Ancaman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UU </a:t>
              </a: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Ciptaker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</a:t>
              </a: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bagi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Para </a:t>
              </a: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Pembela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Lingkungan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dan HAM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[</a:t>
              </a:r>
              <a:r>
                <a:rPr kumimoji="0" lang="en-ID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Herlambang</a:t>
              </a:r>
              <a:r>
                <a:rPr kumimoji="0" lang="en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P </a:t>
              </a:r>
              <a:r>
                <a:rPr kumimoji="0" lang="en-ID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Wiratraman</a:t>
              </a:r>
              <a:r>
                <a:rPr kumimoji="0" lang="en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, </a:t>
              </a:r>
              <a:r>
                <a:rPr kumimoji="0" lang="en-ID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Lecturer of Constitutional Law</a:t>
              </a:r>
              <a:r>
                <a:rPr kumimoji="0" lang="en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, Universitas </a:t>
              </a:r>
              <a:r>
                <a:rPr kumimoji="0" lang="en-ID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Airlangga</a:t>
              </a:r>
              <a:r>
                <a:rPr kumimoji="0" lang="en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]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Pelemahan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</a:t>
              </a: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perlindungan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</a:t>
              </a: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bagi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</a:t>
              </a: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pembela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</a:t>
              </a: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lingkungan</a:t>
              </a: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Rentan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</a:t>
              </a: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ancaman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dan </a:t>
              </a: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represi</a:t>
              </a: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Perlindungan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HAM </a:t>
              </a:r>
              <a:r>
                <a:rPr kumimoji="0" lang="en-ID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berbasis</a:t>
              </a:r>
              <a:r>
                <a: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+mn-ea"/>
                  <a:cs typeface="+mn-cs"/>
                </a:rPr>
                <a:t> pasar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910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Avenir Next LT Pro" panose="020B0504020202020204" pitchFamily="34" charset="77"/>
              </a:rPr>
              <a:t>PP 22/2021 </a:t>
            </a:r>
            <a:r>
              <a:rPr lang="en-US" sz="20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tentang</a:t>
            </a:r>
            <a:r>
              <a:rPr lang="en-US" sz="20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Penyelenggaraan</a:t>
            </a:r>
            <a:r>
              <a:rPr lang="en-US" sz="20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Perlindungan</a:t>
            </a:r>
            <a:r>
              <a:rPr lang="en-US" sz="20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dan </a:t>
            </a:r>
            <a:r>
              <a:rPr lang="en-US" sz="20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Pengelolaan</a:t>
            </a:r>
            <a:r>
              <a:rPr lang="en-US" sz="20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20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Hidup</a:t>
            </a:r>
            <a:endParaRPr lang="en-US" sz="2000" dirty="0">
              <a:solidFill>
                <a:srgbClr val="129179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4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ctr">
            <a:noAutofit/>
          </a:bodyPr>
          <a:lstStyle/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Mencabut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berbagai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peraturan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 [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detail pada </a:t>
            </a:r>
            <a:r>
              <a:rPr lang="en-US" sz="18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infografik</a:t>
            </a:r>
            <a:r>
              <a:rPr lang="en-US" sz="1800" dirty="0">
                <a:solidFill>
                  <a:srgbClr val="129179"/>
                </a:solidFill>
                <a:latin typeface="Avenir Next LT Pro" panose="020B0504020202020204" pitchFamily="34" charset="77"/>
              </a:rPr>
              <a:t> di </a:t>
            </a:r>
            <a:r>
              <a:rPr lang="en-US" sz="1800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samping</a:t>
            </a:r>
            <a:r>
              <a:rPr lang="en-US" sz="1800" dirty="0">
                <a:latin typeface="Avenir Next LT Pro" panose="020B0504020202020204" pitchFamily="34" charset="77"/>
              </a:rPr>
              <a:t>]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 err="1">
                <a:latin typeface="Avenir Next LT Pro" panose="020B0504020202020204" pitchFamily="34" charset="77"/>
              </a:rPr>
              <a:t>Mengatur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bentuk-bentuk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persetujuan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mekanisme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amdal</a:t>
            </a:r>
            <a:r>
              <a:rPr lang="en-US" sz="1800" dirty="0"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latin typeface="Avenir Next LT Pro" panose="020B0504020202020204" pitchFamily="34" charset="77"/>
              </a:rPr>
              <a:t>partisipasi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masyarakat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dalam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penyusunan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Amdal</a:t>
            </a:r>
            <a:r>
              <a:rPr lang="en-US" sz="1800" dirty="0">
                <a:latin typeface="Avenir Next LT Pro" panose="020B0504020202020204" pitchFamily="34" charset="77"/>
              </a:rPr>
              <a:t>, &amp; </a:t>
            </a:r>
            <a:r>
              <a:rPr lang="en-US" sz="1800" dirty="0" err="1">
                <a:latin typeface="Avenir Next LT Pro" panose="020B0504020202020204" pitchFamily="34" charset="77"/>
              </a:rPr>
              <a:t>keterbukaan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informasi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kegiatan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usaha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melibatkan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persetujuan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dirty="0">
                <a:latin typeface="Avenir Next LT Pro" panose="020B0504020202020204" pitchFamily="34" charset="77"/>
              </a:rPr>
              <a:t>PP 22/2021 </a:t>
            </a:r>
            <a:r>
              <a:rPr lang="en-US" sz="1800" dirty="0" err="1">
                <a:latin typeface="Avenir Next LT Pro" panose="020B0504020202020204" pitchFamily="34" charset="77"/>
              </a:rPr>
              <a:t>belum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mengembalikan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kualitas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pengaturan</a:t>
            </a:r>
            <a:r>
              <a:rPr lang="en-US" sz="1800" dirty="0">
                <a:latin typeface="Avenir Next LT Pro" panose="020B0504020202020204" pitchFamily="34" charset="77"/>
              </a:rPr>
              <a:t> </a:t>
            </a:r>
            <a:r>
              <a:rPr lang="en-US" sz="1800" dirty="0" err="1">
                <a:latin typeface="Avenir Next LT Pro" panose="020B0504020202020204" pitchFamily="34" charset="77"/>
              </a:rPr>
              <a:t>perlindungan</a:t>
            </a:r>
            <a:r>
              <a:rPr lang="en-US" sz="1800" dirty="0"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latin typeface="Avenir Next LT Pro" panose="020B0504020202020204" pitchFamily="34" charset="77"/>
              </a:rPr>
              <a:t>pengelolaan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lingkungan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hidup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mengacu</a:t>
            </a:r>
            <a:r>
              <a:rPr lang="en-US" sz="1800" dirty="0">
                <a:latin typeface="Avenir Next LT Pro" panose="020B0504020202020204" pitchFamily="34" charset="77"/>
              </a:rPr>
              <a:t> pada UUPPLH 32/2009.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CFCFF-200C-9D40-A137-BD27D6BB9360}"/>
              </a:ext>
            </a:extLst>
          </p:cNvPr>
          <p:cNvSpPr txBox="1"/>
          <p:nvPr/>
        </p:nvSpPr>
        <p:spPr>
          <a:xfrm>
            <a:off x="4440098" y="6581001"/>
            <a:ext cx="7751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katadata.co.id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ariemega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infografik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/60408773392e4/pp-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hidup-dalam-uu-cipta-kerja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5CBD1D4-1040-B141-9065-229F318D8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2114" y="0"/>
            <a:ext cx="5979886" cy="63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6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id-ID" sz="2800" dirty="0">
                <a:solidFill>
                  <a:srgbClr val="129179"/>
                </a:solidFill>
              </a:rPr>
              <a:t>Peraturan Presiden 98/2021</a:t>
            </a:r>
            <a:br>
              <a:rPr lang="id-ID" sz="2800" dirty="0"/>
            </a:br>
            <a:r>
              <a:rPr lang="id-ID" sz="2000" dirty="0"/>
              <a:t>[29 Oktober 2021] </a:t>
            </a:r>
            <a:endParaRPr lang="en-US" sz="2800" dirty="0"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4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id-ID" sz="1800" dirty="0">
                <a:latin typeface="Avenir Next LT Pro" panose="020B0504020202020204" pitchFamily="34" charset="77"/>
              </a:rPr>
              <a:t>Terkait Penyelenggaraan </a:t>
            </a:r>
            <a:r>
              <a:rPr lang="id-ID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Nilai Ekonomi Karbon </a:t>
            </a:r>
            <a:r>
              <a:rPr lang="id-ID" sz="1800" dirty="0">
                <a:latin typeface="Avenir Next LT Pro" panose="020B0504020202020204" pitchFamily="34" charset="77"/>
              </a:rPr>
              <a:t>untuk Pencapaian Target Kontribusi yang Ditetapkan Secara Nasional dan Pengendalian Emisi Gas Rumah Kaca dalam Pembangunan Nasional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id-ID" sz="1800" dirty="0">
                <a:latin typeface="Avenir Next LT Pro" panose="020B0504020202020204" pitchFamily="34" charset="77"/>
              </a:rPr>
              <a:t>Indonesia sebagai penggerak pertama (</a:t>
            </a:r>
            <a:r>
              <a:rPr lang="id-ID" sz="1800" i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first</a:t>
            </a:r>
            <a:r>
              <a:rPr lang="id-ID" sz="1800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id-ID" sz="1800" i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mover</a:t>
            </a:r>
            <a:r>
              <a:rPr lang="id-ID" sz="1800" dirty="0">
                <a:latin typeface="Avenir Next LT Pro" panose="020B0504020202020204" pitchFamily="34" charset="77"/>
              </a:rPr>
              <a:t>) penanggulangan perubahan iklim berbasis pasar di tingkat global menuju ekonomi berkelanjutan. 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id-ID" sz="1800" dirty="0">
                <a:latin typeface="Avenir Next LT Pro" panose="020B0504020202020204" pitchFamily="34" charset="77"/>
              </a:rPr>
              <a:t>Diumumkan juga oleh Presiden RI Joko Widodo pada </a:t>
            </a:r>
            <a:r>
              <a:rPr lang="id-ID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COP26</a:t>
            </a:r>
            <a:r>
              <a:rPr lang="id-ID" sz="1800" dirty="0">
                <a:latin typeface="Avenir Next LT Pro" panose="020B0504020202020204" pitchFamily="34" charset="77"/>
              </a:rPr>
              <a:t> di </a:t>
            </a:r>
            <a:r>
              <a:rPr lang="id-ID" sz="1800" dirty="0" err="1">
                <a:latin typeface="Avenir Next LT Pro" panose="020B0504020202020204" pitchFamily="34" charset="77"/>
              </a:rPr>
              <a:t>Glasgow</a:t>
            </a:r>
            <a:r>
              <a:rPr lang="id-ID" sz="1800" dirty="0">
                <a:latin typeface="Avenir Next LT Pro" panose="020B0504020202020204" pitchFamily="34" charset="77"/>
              </a:rPr>
              <a:t>,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77B3A-286F-4A41-85B3-9D6EC43DE9FA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fiskal.kemenkeu.go.id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publikasi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siaran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-pers-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detil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/340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5751C-AAE7-EC4F-B549-0BD00B581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97" y="0"/>
            <a:ext cx="4167244" cy="63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64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14288" indent="-14288"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Kasus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Hidup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4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Berdasarkan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UU 32 (2009),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Bab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X,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Pasal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65,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Ayat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5</a:t>
            </a:r>
            <a:r>
              <a:rPr lang="tr-TR" sz="1800" dirty="0">
                <a:latin typeface="Avenir Next LT Pro" panose="020B0504020202020204" pitchFamily="34" charset="77"/>
              </a:rPr>
              <a:t>: </a:t>
            </a:r>
            <a:br>
              <a:rPr lang="tr-TR" sz="1800" dirty="0">
                <a:latin typeface="Avenir Next LT Pro" panose="020B0504020202020204" pitchFamily="34" charset="77"/>
              </a:rPr>
            </a:br>
            <a:r>
              <a:rPr lang="tr-TR" sz="1800" i="1" dirty="0">
                <a:latin typeface="Avenir Next LT Pro" panose="020B0504020202020204" pitchFamily="34" charset="77"/>
              </a:rPr>
              <a:t>“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Setiap</a:t>
            </a:r>
            <a:r>
              <a:rPr lang="tr-TR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orang</a:t>
            </a:r>
            <a:r>
              <a:rPr lang="tr-TR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berhak</a:t>
            </a:r>
            <a:r>
              <a:rPr lang="tr-TR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melakukan</a:t>
            </a:r>
            <a:r>
              <a:rPr lang="tr-TR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pengaduan</a:t>
            </a:r>
            <a:r>
              <a:rPr lang="tr-TR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akibat</a:t>
            </a:r>
            <a:r>
              <a:rPr lang="tr-TR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dugaan</a:t>
            </a:r>
            <a:r>
              <a:rPr lang="tr-TR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pencemaran</a:t>
            </a:r>
            <a:r>
              <a:rPr lang="tr-TR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dan/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atau</a:t>
            </a:r>
            <a:r>
              <a:rPr lang="tr-TR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perusakan</a:t>
            </a:r>
            <a:r>
              <a:rPr lang="tr-TR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lingkungan</a:t>
            </a:r>
            <a:r>
              <a:rPr lang="tr-TR" sz="1800" i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i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hidup</a:t>
            </a:r>
            <a:r>
              <a:rPr lang="tr-TR" sz="1800" i="1" dirty="0">
                <a:latin typeface="Avenir Next LT Pro" panose="020B0504020202020204" pitchFamily="34" charset="77"/>
              </a:rPr>
              <a:t>”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Dugaan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pelanggaran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lingkungan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dapat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memicu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gugatan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hukum</a:t>
            </a:r>
            <a:r>
              <a:rPr lang="tr-TR" sz="1800" dirty="0">
                <a:latin typeface="Avenir Next LT Pro" panose="020B0504020202020204" pitchFamily="34" charset="77"/>
              </a:rPr>
              <a:t>. [</a:t>
            </a:r>
            <a:r>
              <a:rPr lang="tr-TR" sz="1800" dirty="0" err="1">
                <a:latin typeface="Avenir Next LT Pro" panose="020B0504020202020204" pitchFamily="34" charset="77"/>
              </a:rPr>
              <a:t>Contoh</a:t>
            </a:r>
            <a:r>
              <a:rPr lang="tr-TR" sz="1800" dirty="0">
                <a:latin typeface="Avenir Next LT Pro" panose="020B0504020202020204" pitchFamily="34" charset="77"/>
              </a:rPr>
              <a:t>: </a:t>
            </a:r>
            <a:r>
              <a:rPr lang="tr-TR" sz="1800" dirty="0" err="1">
                <a:latin typeface="Avenir Next LT Pro" panose="020B0504020202020204" pitchFamily="34" charset="77"/>
              </a:rPr>
              <a:t>kasus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pencemaran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sungai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Citarum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Rancaekek</a:t>
            </a:r>
            <a:r>
              <a:rPr lang="tr-TR" sz="1800" dirty="0">
                <a:latin typeface="Avenir Next LT Pro" panose="020B0504020202020204" pitchFamily="34" charset="77"/>
              </a:rPr>
              <a:t>]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Ingat</a:t>
            </a:r>
            <a:r>
              <a:rPr lang="tr-TR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!</a:t>
            </a:r>
            <a:r>
              <a:rPr lang="tr-TR" sz="1800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Untuk</a:t>
            </a:r>
            <a:r>
              <a:rPr lang="tr-TR" sz="1800" dirty="0">
                <a:latin typeface="Avenir Next LT Pro" panose="020B0504020202020204" pitchFamily="34" charset="77"/>
              </a:rPr>
              <a:t> saat ini, </a:t>
            </a:r>
            <a:r>
              <a:rPr lang="tr-TR" sz="1800" dirty="0" err="1">
                <a:latin typeface="Avenir Next LT Pro" panose="020B0504020202020204" pitchFamily="34" charset="77"/>
              </a:rPr>
              <a:t>beberapa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pelanggaran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awalnya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bisa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berujung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sanksi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pidana</a:t>
            </a:r>
            <a:r>
              <a:rPr lang="tr-TR" sz="1800" dirty="0">
                <a:latin typeface="Avenir Next LT Pro" panose="020B0504020202020204" pitchFamily="34" charset="77"/>
              </a:rPr>
              <a:t>, kini </a:t>
            </a:r>
            <a:r>
              <a:rPr lang="tr-TR" sz="1800" dirty="0" err="1">
                <a:latin typeface="Avenir Next LT Pro" panose="020B0504020202020204" pitchFamily="34" charset="77"/>
              </a:rPr>
              <a:t>hanya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bisa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diproses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untuk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mendapat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sanksi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administratif</a:t>
            </a:r>
            <a:r>
              <a:rPr lang="tr-TR" sz="1800" dirty="0">
                <a:latin typeface="Avenir Next LT Pro" panose="020B0504020202020204" pitchFamily="34" charset="77"/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0A69F6-D688-D34C-812F-6C1673C813AE}"/>
              </a:ext>
            </a:extLst>
          </p:cNvPr>
          <p:cNvGrpSpPr/>
          <p:nvPr/>
        </p:nvGrpSpPr>
        <p:grpSpPr>
          <a:xfrm>
            <a:off x="6592866" y="501042"/>
            <a:ext cx="5085566" cy="5675920"/>
            <a:chOff x="6592866" y="501042"/>
            <a:chExt cx="5085566" cy="5675920"/>
          </a:xfrm>
        </p:grpSpPr>
        <p:pic>
          <p:nvPicPr>
            <p:cNvPr id="10" name="Picture 2" descr="C:\Users\User\Downloads\indra-aliran-sungai-di-dusun-Jelegong-Rancaekek.jpg">
              <a:extLst>
                <a:ext uri="{FF2B5EF4-FFF2-40B4-BE49-F238E27FC236}">
                  <a16:creationId xmlns:a16="http://schemas.microsoft.com/office/drawing/2014/main" id="{237772E0-B341-FD48-BC9F-CBC792974A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867" y="501042"/>
              <a:ext cx="5085565" cy="3390378"/>
            </a:xfrm>
            <a:prstGeom prst="roundRect">
              <a:avLst>
                <a:gd name="adj" fmla="val 4504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234211-1CD4-974A-97D8-A0674E861033}"/>
                </a:ext>
              </a:extLst>
            </p:cNvPr>
            <p:cNvSpPr txBox="1"/>
            <p:nvPr/>
          </p:nvSpPr>
          <p:spPr>
            <a:xfrm>
              <a:off x="6592866" y="4294715"/>
              <a:ext cx="5085565" cy="18822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Font typeface="Wingdings" pitchFamily="2" charset="2"/>
                <a:buChar char="q"/>
              </a:pP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Di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Rancaekek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terdapat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banyak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industri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tekstil</a:t>
              </a:r>
              <a:r>
                <a:rPr lang="en-US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dirty="0" err="1">
                  <a:latin typeface="Avenir Next LT Pro" panose="020B0504020202020204" pitchFamily="34" charset="77"/>
                  <a:cs typeface="Calibri" pitchFamily="34" charset="0"/>
                </a:rPr>
                <a:t>dengan</a:t>
              </a:r>
              <a:r>
                <a:rPr lang="en-US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dirty="0" err="1">
                  <a:latin typeface="Avenir Next LT Pro" panose="020B0504020202020204" pitchFamily="34" charset="77"/>
                  <a:cs typeface="Calibri" pitchFamily="34" charset="0"/>
                </a:rPr>
                <a:t>m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asalah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limbah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tekstil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yang </a:t>
              </a:r>
              <a:r>
                <a:rPr lang="en-US" sz="1800" b="1" dirty="0" err="1">
                  <a:solidFill>
                    <a:srgbClr val="521B93"/>
                  </a:solidFill>
                  <a:latin typeface="Avenir Next LT Pro" panose="020B0504020202020204" pitchFamily="34" charset="77"/>
                  <a:cs typeface="Calibri" pitchFamily="34" charset="0"/>
                </a:rPr>
                <a:t>sudah</a:t>
              </a:r>
              <a:r>
                <a:rPr lang="en-US" sz="1800" b="1" dirty="0">
                  <a:solidFill>
                    <a:srgbClr val="521B93"/>
                  </a:solidFill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b="1" dirty="0" err="1">
                  <a:solidFill>
                    <a:srgbClr val="521B93"/>
                  </a:solidFill>
                  <a:latin typeface="Avenir Next LT Pro" panose="020B0504020202020204" pitchFamily="34" charset="77"/>
                  <a:cs typeface="Calibri" pitchFamily="34" charset="0"/>
                </a:rPr>
                <a:t>dirasakan</a:t>
              </a:r>
              <a:r>
                <a:rPr lang="en-US" sz="1800" b="1" dirty="0">
                  <a:solidFill>
                    <a:srgbClr val="521B93"/>
                  </a:solidFill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b="1" dirty="0" err="1">
                  <a:solidFill>
                    <a:srgbClr val="521B93"/>
                  </a:solidFill>
                  <a:latin typeface="Avenir Next LT Pro" panose="020B0504020202020204" pitchFamily="34" charset="77"/>
                  <a:cs typeface="Calibri" pitchFamily="34" charset="0"/>
                </a:rPr>
                <a:t>sejak</a:t>
              </a:r>
              <a:r>
                <a:rPr lang="en-US" sz="1800" b="1" dirty="0">
                  <a:solidFill>
                    <a:srgbClr val="521B93"/>
                  </a:solidFill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b="1" dirty="0" err="1">
                  <a:solidFill>
                    <a:srgbClr val="521B93"/>
                  </a:solidFill>
                  <a:latin typeface="Avenir Next LT Pro" panose="020B0504020202020204" pitchFamily="34" charset="77"/>
                  <a:cs typeface="Calibri" pitchFamily="34" charset="0"/>
                </a:rPr>
                <a:t>tahun</a:t>
              </a:r>
              <a:r>
                <a:rPr lang="en-US" sz="1800" b="1" dirty="0">
                  <a:solidFill>
                    <a:srgbClr val="521B93"/>
                  </a:solidFill>
                  <a:latin typeface="Avenir Next LT Pro" panose="020B0504020202020204" pitchFamily="34" charset="77"/>
                  <a:cs typeface="Calibri" pitchFamily="34" charset="0"/>
                </a:rPr>
                <a:t> 1981-an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. </a:t>
              </a:r>
            </a:p>
            <a:p>
              <a:pPr marL="285750" indent="-285750" fontAlgn="auto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Font typeface="Wingdings" pitchFamily="2" charset="2"/>
                <a:buChar char="q"/>
              </a:pP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Air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sungai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terlihat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berwarna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hitam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pekat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,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berbau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menyengat</a:t>
              </a:r>
              <a:r>
                <a:rPr lang="en-US" sz="1800" dirty="0">
                  <a:latin typeface="Avenir Next LT Pro" panose="020B0504020202020204" pitchFamily="34" charset="77"/>
                  <a:cs typeface="Calibri" pitchFamily="34" charset="0"/>
                </a:rPr>
                <a:t>, dan </a:t>
              </a:r>
              <a:r>
                <a:rPr lang="en-US" sz="1800" dirty="0" err="1">
                  <a:latin typeface="Avenir Next LT Pro" panose="020B0504020202020204" pitchFamily="34" charset="77"/>
                  <a:cs typeface="Calibri" pitchFamily="34" charset="0"/>
                </a:rPr>
                <a:t>berasap</a:t>
              </a:r>
              <a:endParaRPr lang="en-US" sz="1800" dirty="0">
                <a:latin typeface="Avenir Next LT Pro" panose="020B0504020202020204" pitchFamily="34" charset="77"/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2DDD56-B3DC-2446-9E4E-4904643D8EA0}"/>
                </a:ext>
              </a:extLst>
            </p:cNvPr>
            <p:cNvSpPr txBox="1"/>
            <p:nvPr/>
          </p:nvSpPr>
          <p:spPr>
            <a:xfrm>
              <a:off x="6592866" y="3368200"/>
              <a:ext cx="50855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Aft>
                  <a:spcPts val="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Avenir Next LT Pro" panose="020B0504020202020204" pitchFamily="34" charset="77"/>
                </a:rPr>
                <a:t>Air </a:t>
              </a:r>
              <a:r>
                <a:rPr lang="en-US" sz="1400" dirty="0" err="1">
                  <a:solidFill>
                    <a:schemeClr val="bg1"/>
                  </a:solidFill>
                  <a:latin typeface="Avenir Next LT Pro" panose="020B0504020202020204" pitchFamily="34" charset="77"/>
                </a:rPr>
                <a:t>sungai</a:t>
              </a:r>
              <a:r>
                <a:rPr lang="en-US" sz="1400" dirty="0">
                  <a:solidFill>
                    <a:schemeClr val="bg1"/>
                  </a:solidFill>
                  <a:latin typeface="Avenir Next LT Pro" panose="020B0504020202020204" pitchFamily="34" charset="77"/>
                </a:rPr>
                <a:t> di Dusun </a:t>
              </a:r>
              <a:r>
                <a:rPr lang="en-US" sz="1400" dirty="0" err="1">
                  <a:solidFill>
                    <a:schemeClr val="bg1"/>
                  </a:solidFill>
                  <a:latin typeface="Avenir Next LT Pro" panose="020B0504020202020204" pitchFamily="34" charset="77"/>
                </a:rPr>
                <a:t>Jelegong</a:t>
              </a:r>
              <a:r>
                <a:rPr lang="en-US" sz="1400" dirty="0">
                  <a:solidFill>
                    <a:schemeClr val="bg1"/>
                  </a:solidFill>
                  <a:latin typeface="Avenir Next LT Pro" panose="020B0504020202020204" pitchFamily="34" charset="77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Avenir Next LT Pro" panose="020B0504020202020204" pitchFamily="34" charset="77"/>
                </a:rPr>
                <a:t>Rancaekek</a:t>
              </a:r>
              <a:r>
                <a:rPr lang="en-US" sz="1400" dirty="0">
                  <a:solidFill>
                    <a:schemeClr val="bg1"/>
                  </a:solidFill>
                  <a:latin typeface="Avenir Next LT Pro" panose="020B0504020202020204" pitchFamily="34" charset="77"/>
                </a:rPr>
                <a:t>, Bandung.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400" dirty="0" err="1">
                  <a:solidFill>
                    <a:schemeClr val="bg1"/>
                  </a:solidFill>
                  <a:latin typeface="Avenir Next LT Pro" panose="020B0504020202020204" pitchFamily="34" charset="77"/>
                </a:rPr>
                <a:t>Foto</a:t>
              </a:r>
              <a:r>
                <a:rPr lang="en-US" sz="1400" dirty="0">
                  <a:solidFill>
                    <a:schemeClr val="bg1"/>
                  </a:solidFill>
                  <a:latin typeface="Avenir Next LT Pro" panose="020B0504020202020204" pitchFamily="34" charset="77"/>
                </a:rPr>
                <a:t>: Indra </a:t>
              </a:r>
              <a:r>
                <a:rPr lang="en-US" sz="1400" dirty="0" err="1">
                  <a:solidFill>
                    <a:schemeClr val="bg1"/>
                  </a:solidFill>
                  <a:latin typeface="Avenir Next LT Pro" panose="020B0504020202020204" pitchFamily="34" charset="77"/>
                </a:rPr>
                <a:t>Nugraha</a:t>
              </a:r>
              <a:endParaRPr lang="en-US" sz="1400" dirty="0">
                <a:solidFill>
                  <a:schemeClr val="bg1"/>
                </a:solidFill>
                <a:latin typeface="Avenir Next L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962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14288" indent="-14288" algn="ctr">
              <a:lnSpc>
                <a:spcPct val="100000"/>
              </a:lnSpc>
            </a:pPr>
            <a:r>
              <a:rPr lang="en-US" sz="2800" dirty="0" err="1">
                <a:latin typeface="Avenir Next LT Pro" panose="020B0504020202020204" pitchFamily="34" charset="77"/>
              </a:rPr>
              <a:t>Pencemaran</a:t>
            </a:r>
            <a:r>
              <a:rPr lang="en-US" sz="2800" dirty="0">
                <a:latin typeface="Avenir Next LT Pro" panose="020B0504020202020204" pitchFamily="34" charset="77"/>
              </a:rPr>
              <a:t> Air Sungai </a:t>
            </a:r>
            <a:br>
              <a:rPr lang="en-US" sz="2800" dirty="0">
                <a:latin typeface="Avenir Next LT Pro" panose="020B0504020202020204" pitchFamily="34" charset="77"/>
              </a:rPr>
            </a:br>
            <a:r>
              <a:rPr lang="en-US" sz="2800" dirty="0">
                <a:latin typeface="Avenir Next LT Pro" panose="020B0504020202020204" pitchFamily="34" charset="77"/>
              </a:rPr>
              <a:t>di </a:t>
            </a:r>
            <a:r>
              <a:rPr lang="en-US" sz="2800" dirty="0" err="1">
                <a:latin typeface="Avenir Next LT Pro" panose="020B0504020202020204" pitchFamily="34" charset="77"/>
              </a:rPr>
              <a:t>Rancaekek</a:t>
            </a:r>
            <a:endParaRPr lang="en-US" sz="2800" dirty="0">
              <a:latin typeface="Avenir Next LT Pro" panose="020B0504020202020204" pitchFamily="34" charset="77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40BEDD-C04A-5340-9BC5-395909419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549620"/>
              </p:ext>
            </p:extLst>
          </p:nvPr>
        </p:nvGraphicFramePr>
        <p:xfrm>
          <a:off x="513567" y="1825624"/>
          <a:ext cx="5085567" cy="4342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290" name="Picture 2" descr="Aktivis dan warga berteriak saat mendengar hasil sidang gugatan warga Rancaekek dan sejumlah organisasi lingkungan hidup yang tergabung dalam Koalisi Melawan Limbah di PTUN Bandung, Jawa Barat, Selasa (24/5). TEMPO/Prima Mulia">
            <a:extLst>
              <a:ext uri="{FF2B5EF4-FFF2-40B4-BE49-F238E27FC236}">
                <a16:creationId xmlns:a16="http://schemas.microsoft.com/office/drawing/2014/main" id="{81966A8B-DD40-714B-BD43-5BFA16126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501042"/>
            <a:ext cx="5582432" cy="2927958"/>
          </a:xfrm>
          <a:prstGeom prst="roundRect">
            <a:avLst>
              <a:gd name="adj" fmla="val 442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0B547F-015F-DA4D-B92D-63F53BB31FC5}"/>
              </a:ext>
            </a:extLst>
          </p:cNvPr>
          <p:cNvSpPr txBox="1"/>
          <p:nvPr/>
        </p:nvSpPr>
        <p:spPr>
          <a:xfrm>
            <a:off x="6096000" y="3442164"/>
            <a:ext cx="5582432" cy="272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Pada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tahun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2016,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29179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Warga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129179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29179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Rancaekek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129179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29179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menang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129179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29179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gugatan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129179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29179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pencemaran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129179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Sungai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29179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Cikijing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Setelah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itu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,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tergugat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mengajukan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banding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ke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Mahkamah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Agung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namun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ditolak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,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sehingga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Pemkab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Sumedang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mencabut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ijin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pembuangan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limbah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cair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(IPLC).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Namun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,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apakah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artinya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sekarang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pencemaran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sungai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di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kawasan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ini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telah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hilang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AEE13-D800-BF42-B955-AA8B2436C3F9}"/>
              </a:ext>
            </a:extLst>
          </p:cNvPr>
          <p:cNvSpPr txBox="1"/>
          <p:nvPr/>
        </p:nvSpPr>
        <p:spPr>
          <a:xfrm>
            <a:off x="2239617" y="6402536"/>
            <a:ext cx="9952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foto.tempo.co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/read/42093/warga-rancaekek-menang-gugatan-pencemaran-sungai-cikijing#foto-2;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www.pikiran-rakyat.com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bandung-raya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/pr-01304488/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laporan-khusus-rancaekek-dan-limbah-yang-menyandera-sawah?page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=4</a:t>
            </a:r>
          </a:p>
        </p:txBody>
      </p:sp>
    </p:spTree>
    <p:extLst>
      <p:ext uri="{BB962C8B-B14F-4D97-AF65-F5344CB8AC3E}">
        <p14:creationId xmlns:p14="http://schemas.microsoft.com/office/powerpoint/2010/main" val="961123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14288" indent="-14288" algn="ctr">
              <a:lnSpc>
                <a:spcPct val="100000"/>
              </a:lnSpc>
            </a:pPr>
            <a:r>
              <a:rPr lang="en-US" sz="2800" dirty="0" err="1">
                <a:latin typeface="Avenir Next LT Pro" panose="020B0504020202020204" pitchFamily="34" charset="77"/>
              </a:rPr>
              <a:t>Pencemaran</a:t>
            </a:r>
            <a:r>
              <a:rPr lang="en-US" sz="2800" dirty="0">
                <a:latin typeface="Avenir Next LT Pro" panose="020B0504020202020204" pitchFamily="34" charset="77"/>
              </a:rPr>
              <a:t> Air Sungai </a:t>
            </a:r>
            <a:br>
              <a:rPr lang="en-US" sz="2800" dirty="0">
                <a:latin typeface="Avenir Next LT Pro" panose="020B0504020202020204" pitchFamily="34" charset="77"/>
              </a:rPr>
            </a:br>
            <a:r>
              <a:rPr lang="en-US" sz="2800" dirty="0">
                <a:latin typeface="Avenir Next LT Pro" panose="020B0504020202020204" pitchFamily="34" charset="77"/>
              </a:rPr>
              <a:t>di </a:t>
            </a:r>
            <a:r>
              <a:rPr lang="en-US" sz="2800" dirty="0" err="1">
                <a:latin typeface="Avenir Next LT Pro" panose="020B0504020202020204" pitchFamily="34" charset="77"/>
              </a:rPr>
              <a:t>Rancaekek</a:t>
            </a:r>
            <a:endParaRPr lang="en-US" sz="2800" dirty="0">
              <a:latin typeface="Avenir Next LT Pro" panose="020B0504020202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B547F-015F-DA4D-B92D-63F53BB31FC5}"/>
              </a:ext>
            </a:extLst>
          </p:cNvPr>
          <p:cNvSpPr txBox="1"/>
          <p:nvPr/>
        </p:nvSpPr>
        <p:spPr>
          <a:xfrm>
            <a:off x="7354957" y="1724249"/>
            <a:ext cx="4323476" cy="4544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77"/>
              </a:rPr>
              <a:t>Sebelum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77"/>
              </a:rPr>
              <a:t> IPLC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77"/>
              </a:rPr>
              <a:t>dicabut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77"/>
              </a:rPr>
              <a:t>sesuai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77"/>
              </a:rPr>
              <a:t>putusan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77"/>
              </a:rPr>
              <a:t> MA,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77"/>
              </a:rPr>
              <a:t>tergugat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77"/>
              </a:rPr>
              <a:t> 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77"/>
              </a:rPr>
              <a:t>telah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77"/>
              </a:rPr>
              <a:t>menyiapkan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77"/>
              </a:rPr>
              <a:t>dokumen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pengajuan</a:t>
            </a:r>
            <a:r>
              <a:rPr lang="en-US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IPLC </a:t>
            </a:r>
            <a:r>
              <a:rPr lang="en-US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baru</a:t>
            </a:r>
            <a:r>
              <a:rPr lang="en-US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>
                <a:latin typeface="Avenir Next LT Pro" panose="020B0504020202020204" pitchFamily="34" charset="77"/>
              </a:rPr>
              <a:t>yang</a:t>
            </a:r>
            <a:r>
              <a:rPr lang="en-US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dikabulkan</a:t>
            </a:r>
            <a:r>
              <a:rPr lang="en-US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77"/>
              </a:rPr>
              <a:t>oleh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77"/>
              </a:rPr>
              <a:t>Pemkab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77"/>
              </a:rPr>
              <a:t>Sumedang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7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lang="en-ID" sz="1600" dirty="0" err="1">
                <a:latin typeface="Avenir Next LT Pro" panose="020B0504020202020204" pitchFamily="34" charset="77"/>
              </a:rPr>
              <a:t>Pabrik</a:t>
            </a:r>
            <a:r>
              <a:rPr lang="en-ID" sz="1600" dirty="0">
                <a:latin typeface="Avenir Next LT Pro" panose="020B0504020202020204" pitchFamily="34" charset="77"/>
              </a:rPr>
              <a:t> </a:t>
            </a:r>
            <a:r>
              <a:rPr lang="en-ID" sz="1600" dirty="0" err="1">
                <a:latin typeface="Avenir Next LT Pro" panose="020B0504020202020204" pitchFamily="34" charset="77"/>
              </a:rPr>
              <a:t>tetap</a:t>
            </a:r>
            <a:r>
              <a:rPr lang="en-ID" sz="1600" dirty="0">
                <a:latin typeface="Avenir Next LT Pro" panose="020B0504020202020204" pitchFamily="34" charset="77"/>
              </a:rPr>
              <a:t> </a:t>
            </a:r>
            <a:r>
              <a:rPr lang="en-ID" sz="1600" dirty="0" err="1">
                <a:latin typeface="Avenir Next LT Pro" panose="020B0504020202020204" pitchFamily="34" charset="77"/>
              </a:rPr>
              <a:t>membuang</a:t>
            </a:r>
            <a:r>
              <a:rPr lang="en-ID" sz="1600" dirty="0">
                <a:latin typeface="Avenir Next LT Pro" panose="020B0504020202020204" pitchFamily="34" charset="77"/>
              </a:rPr>
              <a:t> </a:t>
            </a:r>
            <a:r>
              <a:rPr lang="en-ID" sz="1600" dirty="0" err="1">
                <a:latin typeface="Avenir Next LT Pro" panose="020B0504020202020204" pitchFamily="34" charset="77"/>
              </a:rPr>
              <a:t>limbah</a:t>
            </a:r>
            <a:r>
              <a:rPr lang="en-ID" sz="1600" dirty="0">
                <a:latin typeface="Avenir Next LT Pro" panose="020B0504020202020204" pitchFamily="34" charset="77"/>
              </a:rPr>
              <a:t> </a:t>
            </a:r>
            <a:r>
              <a:rPr lang="en-ID" sz="1600" dirty="0" err="1">
                <a:latin typeface="Avenir Next LT Pro" panose="020B0504020202020204" pitchFamily="34" charset="77"/>
              </a:rPr>
              <a:t>cair</a:t>
            </a:r>
            <a:r>
              <a:rPr lang="en-ID" sz="1600" dirty="0">
                <a:latin typeface="Avenir Next LT Pro" panose="020B0504020202020204" pitchFamily="34" charset="77"/>
              </a:rPr>
              <a:t>, </a:t>
            </a:r>
            <a:r>
              <a:rPr lang="en-ID" sz="1600" dirty="0" err="1">
                <a:latin typeface="Avenir Next LT Pro" panose="020B0504020202020204" pitchFamily="34" charset="77"/>
              </a:rPr>
              <a:t>membahayakan</a:t>
            </a:r>
            <a:r>
              <a:rPr lang="en-ID" sz="1600" dirty="0">
                <a:latin typeface="Avenir Next LT Pro" panose="020B0504020202020204" pitchFamily="34" charset="77"/>
              </a:rPr>
              <a:t> </a:t>
            </a:r>
            <a:r>
              <a:rPr lang="en-ID" sz="1600" dirty="0" err="1">
                <a:latin typeface="Avenir Next LT Pro" panose="020B0504020202020204" pitchFamily="34" charset="77"/>
              </a:rPr>
              <a:t>nasib</a:t>
            </a:r>
            <a:r>
              <a:rPr lang="en-ID" sz="1600" dirty="0">
                <a:latin typeface="Avenir Next LT Pro" panose="020B0504020202020204" pitchFamily="34" charset="77"/>
              </a:rPr>
              <a:t> 753 ha sawah di </a:t>
            </a:r>
            <a:r>
              <a:rPr lang="en-ID" sz="1600" dirty="0" err="1">
                <a:latin typeface="Avenir Next LT Pro" panose="020B0504020202020204" pitchFamily="34" charset="77"/>
              </a:rPr>
              <a:t>sekitarnya</a:t>
            </a:r>
            <a:r>
              <a:rPr lang="en-ID" sz="1600" dirty="0">
                <a:latin typeface="Avenir Next LT Pro" panose="020B0504020202020204" pitchFamily="34" charset="7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Aliran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sungai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yang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dicemari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merupakan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1" u="none" strike="noStrike" kern="1200" cap="none" spc="0" normalizeH="0" baseline="0" noProof="0" dirty="0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tributary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/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bagian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aliran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Sungai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Citarum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Limbah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cair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yang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berasal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kawasan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industri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tekstil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Rancaekek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hingga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kini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masih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menjadi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salah </a:t>
            </a:r>
            <a:r>
              <a:rPr kumimoji="0" lang="en-ID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satu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kontributor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rendahnya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kualitas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air Sungai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Citarum</a:t>
            </a:r>
            <a:r>
              <a:rPr kumimoji="0" lang="en-ID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AEE13-D800-BF42-B955-AA8B2436C3F9}"/>
              </a:ext>
            </a:extLst>
          </p:cNvPr>
          <p:cNvSpPr txBox="1"/>
          <p:nvPr/>
        </p:nvSpPr>
        <p:spPr>
          <a:xfrm>
            <a:off x="2239617" y="6402536"/>
            <a:ext cx="9952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foto.tempo.co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/read/42093/warga-rancaekek-menang-gugatan-pencemaran-sungai-cikijing#foto-2;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www.pikiran-rakyat.com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bandung-raya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/pr-01304488/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laporan-khusus-rancaekek-dan-limbah-yang-menyandera-sawah?page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=4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0B551A-060B-B64D-B0AA-15B9F0A3558C}"/>
              </a:ext>
            </a:extLst>
          </p:cNvPr>
          <p:cNvGrpSpPr/>
          <p:nvPr/>
        </p:nvGrpSpPr>
        <p:grpSpPr>
          <a:xfrm>
            <a:off x="513567" y="1858736"/>
            <a:ext cx="6841390" cy="4275869"/>
            <a:chOff x="513567" y="1858736"/>
            <a:chExt cx="6841390" cy="42758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8C7B00-482D-894C-B44C-590067DD9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67" y="1858736"/>
              <a:ext cx="6841390" cy="4275869"/>
            </a:xfrm>
            <a:prstGeom prst="roundRect">
              <a:avLst>
                <a:gd name="adj" fmla="val 2410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2CAA12-612B-5E44-95DB-79F63EBB8CE6}"/>
                </a:ext>
              </a:extLst>
            </p:cNvPr>
            <p:cNvSpPr txBox="1"/>
            <p:nvPr/>
          </p:nvSpPr>
          <p:spPr>
            <a:xfrm>
              <a:off x="513567" y="5553525"/>
              <a:ext cx="25179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venir Next LT Pro" panose="020B0504020202020204" pitchFamily="34" charset="77"/>
                </a:rPr>
                <a:t>https://</a:t>
              </a:r>
              <a:r>
                <a:rPr lang="en-US" sz="1200" dirty="0" err="1">
                  <a:solidFill>
                    <a:schemeClr val="bg1"/>
                  </a:solidFill>
                  <a:latin typeface="Avenir Next LT Pro" panose="020B0504020202020204" pitchFamily="34" charset="77"/>
                </a:rPr>
                <a:t>youtu.be</a:t>
              </a:r>
              <a:r>
                <a:rPr lang="en-US" sz="1200" dirty="0">
                  <a:solidFill>
                    <a:schemeClr val="bg1"/>
                  </a:solidFill>
                  <a:latin typeface="Avenir Next LT Pro" panose="020B0504020202020204" pitchFamily="34" charset="77"/>
                </a:rPr>
                <a:t>/</a:t>
              </a:r>
              <a:r>
                <a:rPr lang="en-US" sz="1200" dirty="0" err="1">
                  <a:solidFill>
                    <a:schemeClr val="bg1"/>
                  </a:solidFill>
                  <a:latin typeface="Avenir Next LT Pro" panose="020B0504020202020204" pitchFamily="34" charset="77"/>
                </a:rPr>
                <a:t>GEHOlmcJAEk</a:t>
              </a:r>
              <a:endParaRPr lang="en-US" sz="1200" dirty="0">
                <a:solidFill>
                  <a:schemeClr val="bg1"/>
                </a:solidFill>
                <a:latin typeface="Avenir Next LT Pro" panose="020B0504020202020204" pitchFamily="34" charset="7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2887AE-6690-0844-BDEE-07CE9563B33C}"/>
              </a:ext>
            </a:extLst>
          </p:cNvPr>
          <p:cNvSpPr txBox="1"/>
          <p:nvPr/>
        </p:nvSpPr>
        <p:spPr>
          <a:xfrm>
            <a:off x="7354957" y="759286"/>
            <a:ext cx="2350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Some “Fun” </a:t>
            </a:r>
          </a:p>
          <a:p>
            <a:r>
              <a:rPr lang="en-US" sz="2400" b="1" i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Developments</a:t>
            </a:r>
          </a:p>
        </p:txBody>
      </p:sp>
    </p:spTree>
    <p:extLst>
      <p:ext uri="{BB962C8B-B14F-4D97-AF65-F5344CB8AC3E}">
        <p14:creationId xmlns:p14="http://schemas.microsoft.com/office/powerpoint/2010/main" val="285195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Capaian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Pembelajaran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Topik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CD153-73A5-744C-9575-5DAFA7E38E6A}"/>
              </a:ext>
            </a:extLst>
          </p:cNvPr>
          <p:cNvSpPr txBox="1"/>
          <p:nvPr/>
        </p:nvSpPr>
        <p:spPr>
          <a:xfrm>
            <a:off x="5617029" y="-6368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CB2790-C876-0C4A-9467-2E6271779C52}"/>
              </a:ext>
            </a:extLst>
          </p:cNvPr>
          <p:cNvSpPr txBox="1">
            <a:spLocks/>
          </p:cNvSpPr>
          <p:nvPr/>
        </p:nvSpPr>
        <p:spPr>
          <a:xfrm>
            <a:off x="513567" y="1825625"/>
            <a:ext cx="5085567" cy="2397054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D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Mahasiswa</a:t>
            </a: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dapat</a:t>
            </a: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menjelaskan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peran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pemerintah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dalam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menetapkan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kebijakan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lingkungan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; dan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menyatakan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contoh-contoh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terkait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kebijakan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lingkungan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terutama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di Indonesia).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A0E4585-6B41-CA46-B6D7-F5C7F6EC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67" y="4949779"/>
            <a:ext cx="1221646" cy="1221645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413232E7-5D67-C84C-B69A-22F89ACA9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91" y="4949779"/>
            <a:ext cx="1221645" cy="1221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CE9BAA-BF62-B44B-BDBD-04076404E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614" y="5899743"/>
            <a:ext cx="2423520" cy="2716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7725F4-2F07-0B40-9EE5-5F7A6DA0A6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501042"/>
            <a:ext cx="5582433" cy="7690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A55CC6-3269-2142-8DC0-8B1413D86A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98"/>
          <a:stretch/>
        </p:blipFill>
        <p:spPr>
          <a:xfrm>
            <a:off x="6096000" y="4338556"/>
            <a:ext cx="5582433" cy="1832868"/>
          </a:xfrm>
          <a:prstGeom prst="rect">
            <a:avLst/>
          </a:prstGeom>
        </p:spPr>
      </p:pic>
      <p:pic>
        <p:nvPicPr>
          <p:cNvPr id="22" name="Picture 2" descr="Lawunews: Kerja Keras Mang Ipin Membuahkan Penghargaan Kalpataru Dari Wapres">
            <a:extLst>
              <a:ext uri="{FF2B5EF4-FFF2-40B4-BE49-F238E27FC236}">
                <a16:creationId xmlns:a16="http://schemas.microsoft.com/office/drawing/2014/main" id="{9F7FD388-4475-7949-9390-36BEC910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9" r="6788"/>
          <a:stretch/>
        </p:blipFill>
        <p:spPr bwMode="auto">
          <a:xfrm>
            <a:off x="6096000" y="1017010"/>
            <a:ext cx="5582433" cy="3321546"/>
          </a:xfrm>
          <a:prstGeom prst="roundRect">
            <a:avLst>
              <a:gd name="adj" fmla="val 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91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834BBD4-C7EB-D444-B900-654E48224289}"/>
              </a:ext>
            </a:extLst>
          </p:cNvPr>
          <p:cNvSpPr txBox="1">
            <a:spLocks/>
          </p:cNvSpPr>
          <p:nvPr/>
        </p:nvSpPr>
        <p:spPr>
          <a:xfrm>
            <a:off x="511444" y="495946"/>
            <a:ext cx="4895443" cy="5393410"/>
          </a:xfrm>
          <a:prstGeom prst="roundRect">
            <a:avLst>
              <a:gd name="adj" fmla="val 3211"/>
            </a:avLst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8075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 startAt="3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Peran Lembaga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Swadaya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Masyarakat (LSM) &amp;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Individu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 panose="020B0504020202020204" pitchFamily="34" charset="77"/>
              <a:ea typeface="+mj-ea"/>
              <a:cs typeface="+mj-cs"/>
            </a:endParaRPr>
          </a:p>
        </p:txBody>
      </p:sp>
      <p:pic>
        <p:nvPicPr>
          <p:cNvPr id="4098" name="Picture 2" descr="Eksistensi Tiada Arti Tanpa Esensi: Kisah Mang Ipin, Peraih Kalpataru 2014  | lepaskata">
            <a:extLst>
              <a:ext uri="{FF2B5EF4-FFF2-40B4-BE49-F238E27FC236}">
                <a16:creationId xmlns:a16="http://schemas.microsoft.com/office/drawing/2014/main" id="{F95244D5-20FB-E243-9E30-7D52A3626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495833"/>
            <a:ext cx="5584556" cy="5393523"/>
          </a:xfrm>
          <a:prstGeom prst="roundRect">
            <a:avLst>
              <a:gd name="adj" fmla="val 3326"/>
            </a:avLst>
          </a:prstGeom>
          <a:ln>
            <a:solidFill>
              <a:srgbClr val="129179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EE3BD-5D4A-7A43-88C3-19969B7C4115}"/>
              </a:ext>
            </a:extLst>
          </p:cNvPr>
          <p:cNvSpPr txBox="1"/>
          <p:nvPr/>
        </p:nvSpPr>
        <p:spPr>
          <a:xfrm>
            <a:off x="3625937" y="6396335"/>
            <a:ext cx="8566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Eksistensi</a:t>
            </a:r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Tiada</a:t>
            </a:r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Arti </a:t>
            </a:r>
            <a:r>
              <a:rPr lang="en-ID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Tanpa</a:t>
            </a:r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Esensi</a:t>
            </a:r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: </a:t>
            </a:r>
            <a:r>
              <a:rPr lang="en-ID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Kisah</a:t>
            </a:r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Mang </a:t>
            </a:r>
            <a:r>
              <a:rPr lang="en-ID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Ipin</a:t>
            </a:r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Peraih</a:t>
            </a:r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Kalpataru</a:t>
            </a:r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 2014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;</a:t>
            </a:r>
          </a:p>
          <a:p>
            <a:pPr algn="r"/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https://</a:t>
            </a:r>
            <a:r>
              <a:rPr lang="en-ID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lepaskata.wordpress.com</a:t>
            </a:r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/2014/06/12/eksistensi-tiada-arti-tanpa-esensi-kisah-mang-ipin-peraih-kalpataru-2014/</a:t>
            </a:r>
          </a:p>
        </p:txBody>
      </p:sp>
    </p:spTree>
    <p:extLst>
      <p:ext uri="{BB962C8B-B14F-4D97-AF65-F5344CB8AC3E}">
        <p14:creationId xmlns:p14="http://schemas.microsoft.com/office/powerpoint/2010/main" val="373763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14288" indent="-14288"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Lembaga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Swadaya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Masyarakat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i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Non-Governmental</a:t>
            </a:r>
            <a:r>
              <a:rPr lang="tr-TR" sz="1800" b="1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i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Organization</a:t>
            </a:r>
            <a:r>
              <a:rPr lang="tr-TR" sz="1800" b="1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dirty="0">
                <a:latin typeface="Avenir Next LT Pro" panose="020B0504020202020204" pitchFamily="34" charset="77"/>
              </a:rPr>
              <a:t>(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NGO</a:t>
            </a:r>
            <a:r>
              <a:rPr lang="tr-TR" sz="1800" dirty="0">
                <a:latin typeface="Avenir Next LT Pro" panose="020B0504020202020204" pitchFamily="34" charset="77"/>
              </a:rPr>
              <a:t>) </a:t>
            </a:r>
            <a:r>
              <a:rPr lang="tr-TR" sz="1800" dirty="0" err="1">
                <a:latin typeface="Avenir Next LT Pro" panose="020B0504020202020204" pitchFamily="34" charset="77"/>
              </a:rPr>
              <a:t>atau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Lembaga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Swadaya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Masyarakat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dirty="0">
                <a:latin typeface="Avenir Next LT Pro" panose="020B0504020202020204" pitchFamily="34" charset="77"/>
              </a:rPr>
              <a:t>(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LSM</a:t>
            </a:r>
            <a:r>
              <a:rPr lang="tr-TR" sz="1800" dirty="0">
                <a:latin typeface="Avenir Next LT Pro" panose="020B0504020202020204" pitchFamily="34" charset="77"/>
              </a:rPr>
              <a:t>) </a:t>
            </a:r>
            <a:r>
              <a:rPr lang="tr-TR" sz="1800" dirty="0" err="1">
                <a:latin typeface="Avenir Next LT Pro" panose="020B0504020202020204" pitchFamily="34" charset="77"/>
              </a:rPr>
              <a:t>merupakan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komponen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penting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dalam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gerakan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perlindungan</a:t>
            </a:r>
            <a:r>
              <a:rPr lang="tr-TR" sz="1800" dirty="0">
                <a:latin typeface="Avenir Next LT Pro" panose="020B0504020202020204" pitchFamily="34" charset="77"/>
              </a:rPr>
              <a:t> dan </a:t>
            </a:r>
            <a:r>
              <a:rPr lang="tr-TR" sz="1800" dirty="0" err="1">
                <a:latin typeface="Avenir Next LT Pro" panose="020B0504020202020204" pitchFamily="34" charset="77"/>
              </a:rPr>
              <a:t>penyelamatan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lingkungan</a:t>
            </a:r>
            <a:r>
              <a:rPr lang="tr-TR" sz="1800" dirty="0">
                <a:latin typeface="Avenir Next LT Pro" panose="020B0504020202020204" pitchFamily="34" charset="77"/>
              </a:rPr>
              <a:t>.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Organisasinya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dapat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bersifat</a:t>
            </a:r>
            <a:r>
              <a:rPr lang="tr-TR" sz="1800" dirty="0">
                <a:latin typeface="Avenir Next LT Pro" panose="020B0504020202020204" pitchFamily="34" charset="77"/>
              </a:rPr>
              <a:t> : </a:t>
            </a: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Internasional</a:t>
            </a:r>
            <a:r>
              <a:rPr lang="tr-TR" sz="1800" dirty="0">
                <a:latin typeface="Avenir Next LT Pro" panose="020B0504020202020204" pitchFamily="34" charset="77"/>
              </a:rPr>
              <a:t> dan </a:t>
            </a:r>
            <a:r>
              <a:rPr lang="tr-TR" sz="1800" dirty="0" err="1">
                <a:latin typeface="Avenir Next LT Pro" panose="020B0504020202020204" pitchFamily="34" charset="77"/>
              </a:rPr>
              <a:t>beroperasi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beberapa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negara</a:t>
            </a:r>
            <a:endParaRPr lang="tr-TR" sz="1800" dirty="0">
              <a:latin typeface="Avenir Next LT Pro" panose="020B0504020202020204" pitchFamily="34" charset="77"/>
            </a:endParaRP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Nasional</a:t>
            </a:r>
            <a:endParaRPr lang="tr-TR" sz="1800" dirty="0">
              <a:latin typeface="Avenir Next LT Pro" panose="020B0504020202020204" pitchFamily="34" charset="77"/>
            </a:endParaRP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>
                <a:latin typeface="Avenir Next LT Pro" panose="020B0504020202020204" pitchFamily="34" charset="77"/>
              </a:rPr>
              <a:t>Lokal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9A16B-6B71-9540-9CF4-B570BA8EC572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 Bab 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CDF8B-2038-B447-B121-9275F30FB918}"/>
              </a:ext>
            </a:extLst>
          </p:cNvPr>
          <p:cNvSpPr txBox="1"/>
          <p:nvPr/>
        </p:nvSpPr>
        <p:spPr>
          <a:xfrm>
            <a:off x="6592866" y="691981"/>
            <a:ext cx="5085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Contoh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NGO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dalam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berbagai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level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281A804-BE60-D44C-AC53-766C8D169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366002"/>
              </p:ext>
            </p:extLst>
          </p:nvPr>
        </p:nvGraphicFramePr>
        <p:xfrm>
          <a:off x="6592866" y="1496128"/>
          <a:ext cx="5085567" cy="4680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7708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14288" indent="-14288"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Peran NGO/LSM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Kampanye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kesadaran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lingkungan</a:t>
            </a:r>
            <a:endParaRPr lang="tr-TR" sz="1600" dirty="0">
              <a:latin typeface="Avenir Next LT Pro" panose="020B0504020202020204" pitchFamily="34" charset="77"/>
            </a:endParaRP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Bantuan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hukum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untuk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masyarakat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dalam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kasus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lingkungan</a:t>
            </a:r>
            <a:r>
              <a:rPr lang="tr-TR" sz="1600" dirty="0">
                <a:latin typeface="Avenir Next LT Pro" panose="020B0504020202020204" pitchFamily="34" charset="77"/>
              </a:rPr>
              <a:t> [</a:t>
            </a:r>
            <a:r>
              <a:rPr lang="tr-TR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Ingat</a:t>
            </a:r>
            <a:r>
              <a:rPr lang="tr-TR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contoh</a:t>
            </a:r>
            <a:r>
              <a:rPr lang="tr-TR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pada</a:t>
            </a:r>
            <a:r>
              <a:rPr lang="tr-TR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gugatan</a:t>
            </a:r>
            <a:r>
              <a:rPr lang="tr-TR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hukum</a:t>
            </a:r>
            <a:r>
              <a:rPr lang="tr-TR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pencemaran</a:t>
            </a:r>
            <a:r>
              <a:rPr lang="tr-TR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sungai</a:t>
            </a:r>
            <a:r>
              <a:rPr lang="tr-TR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di</a:t>
            </a:r>
            <a:r>
              <a:rPr lang="tr-TR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Rancaekek</a:t>
            </a:r>
            <a:r>
              <a:rPr lang="tr-TR" sz="1600" dirty="0">
                <a:solidFill>
                  <a:srgbClr val="F05133"/>
                </a:solidFill>
                <a:latin typeface="Avenir Next LT Pro" panose="020B0504020202020204" pitchFamily="34" charset="77"/>
              </a:rPr>
              <a:t>!</a:t>
            </a:r>
            <a:r>
              <a:rPr lang="tr-TR" sz="1600" dirty="0">
                <a:latin typeface="Avenir Next LT Pro" panose="020B0504020202020204" pitchFamily="34" charset="77"/>
              </a:rPr>
              <a:t>]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600" dirty="0" err="1">
                <a:latin typeface="Avenir Next LT Pro" panose="020B0504020202020204" pitchFamily="34" charset="77"/>
              </a:rPr>
              <a:t>Menyampaikan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pandangan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kritis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terhadap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berbagai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masalah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lingkungan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termasuk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kegagalan</a:t>
            </a:r>
            <a:r>
              <a:rPr lang="tr-TR" sz="1600" dirty="0">
                <a:latin typeface="Avenir Next LT Pro" panose="020B0504020202020204" pitchFamily="34" charset="77"/>
              </a:rPr>
              <a:t> program-program </a:t>
            </a:r>
            <a:r>
              <a:rPr lang="tr-TR" sz="1600" dirty="0" err="1">
                <a:latin typeface="Avenir Next LT Pro" panose="020B0504020202020204" pitchFamily="34" charset="77"/>
              </a:rPr>
              <a:t>pemerintah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Mengembangkan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kajian-kajian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yang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dapat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dimanfaatkan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pemerintah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atau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masyarakat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untuk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pengelolaan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lingkungan</a:t>
            </a:r>
            <a:endParaRPr lang="tr-TR" sz="1600" dirty="0">
              <a:latin typeface="Avenir Next LT Pro" panose="020B0504020202020204" pitchFamily="34" charset="77"/>
            </a:endParaRP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Membuat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dan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mengeksekusi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program-program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pemberdayaan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masyarakat</a:t>
            </a:r>
            <a:endParaRPr lang="tr-TR" sz="1600" dirty="0">
              <a:latin typeface="Avenir Next LT Pro" panose="020B0504020202020204" pitchFamily="34" charset="77"/>
            </a:endParaRPr>
          </a:p>
        </p:txBody>
      </p:sp>
      <p:pic>
        <p:nvPicPr>
          <p:cNvPr id="8" name="Picture 2" descr="Pidato Jokowi di COP26, Realisasinya Butuh Kebijakan Pembangunan yang  Konsisten Halaman all - Kompas.com">
            <a:extLst>
              <a:ext uri="{FF2B5EF4-FFF2-40B4-BE49-F238E27FC236}">
                <a16:creationId xmlns:a16="http://schemas.microsoft.com/office/drawing/2014/main" id="{8DE350F7-FE45-0546-81A5-4A5F18AFA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0"/>
            <a:ext cx="6096000" cy="639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835333-DAA3-7B45-A825-A66F96E9817C}"/>
              </a:ext>
            </a:extLst>
          </p:cNvPr>
          <p:cNvSpPr txBox="1"/>
          <p:nvPr/>
        </p:nvSpPr>
        <p:spPr>
          <a:xfrm>
            <a:off x="6096000" y="4922355"/>
            <a:ext cx="6096000" cy="1477328"/>
          </a:xfrm>
          <a:prstGeom prst="rect">
            <a:avLst/>
          </a:prstGeom>
          <a:solidFill>
            <a:srgbClr val="521B93"/>
          </a:solidFill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"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Walhi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Harap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Pernyataan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 Jokowi 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soal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Deforestasi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 Turun 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Seindah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Implementasi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Regulasi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Dibuat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", </a:t>
            </a:r>
          </a:p>
          <a:p>
            <a:pPr lvl="0" algn="r">
              <a:defRPr/>
            </a:pPr>
            <a:endParaRPr lang="en-ID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lvl="0" algn="r">
              <a:defRPr/>
            </a:pP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Penulis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 : 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Rahel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Narda</a:t>
            </a: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Chaterine</a:t>
            </a:r>
            <a:b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</a:br>
            <a:r>
              <a:rPr lang="en-ID" dirty="0">
                <a:solidFill>
                  <a:schemeClr val="bg1"/>
                </a:solidFill>
                <a:latin typeface="Avenir Next LT Pro" panose="020B0504020202020204" pitchFamily="34" charset="77"/>
              </a:rPr>
              <a:t>Editor : Dani Prabowo</a:t>
            </a:r>
            <a:endParaRPr lang="en-US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99BE-13D0-F046-9497-BBC141CAA066}"/>
              </a:ext>
            </a:extLst>
          </p:cNvPr>
          <p:cNvSpPr txBox="1"/>
          <p:nvPr/>
        </p:nvSpPr>
        <p:spPr>
          <a:xfrm>
            <a:off x="1027134" y="6581001"/>
            <a:ext cx="11164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Baca: </a:t>
            </a:r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https://nasional.kompas.com/read/2021/11/04/11041241/walhi-harap-pernyataan-jokowi-soal-deforestasi-turun-seindah-implementasi?page=all</a:t>
            </a:r>
            <a:r>
              <a:rPr lang="en-ID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06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latin typeface="Avenir Next LT Pro" panose="020B0504020202020204" pitchFamily="34" charset="77"/>
              </a:rPr>
              <a:t>Contoh</a:t>
            </a:r>
            <a:r>
              <a:rPr lang="en-US" sz="2400" dirty="0">
                <a:latin typeface="Avenir Next LT Pro" panose="020B0504020202020204" pitchFamily="34" charset="77"/>
              </a:rPr>
              <a:t> LSM </a:t>
            </a:r>
            <a:r>
              <a:rPr lang="en-US" sz="2400" dirty="0" err="1">
                <a:latin typeface="Avenir Next LT Pro" panose="020B0504020202020204" pitchFamily="34" charset="77"/>
              </a:rPr>
              <a:t>Lingkungan</a:t>
            </a:r>
            <a:r>
              <a:rPr lang="en-US" sz="2400" dirty="0">
                <a:latin typeface="Avenir Next LT Pro" panose="020B0504020202020204" pitchFamily="34" charset="77"/>
              </a:rPr>
              <a:t> Skala </a:t>
            </a:r>
            <a:r>
              <a:rPr lang="en-US" sz="2400" dirty="0" err="1">
                <a:latin typeface="Avenir Next LT Pro" panose="020B0504020202020204" pitchFamily="34" charset="77"/>
              </a:rPr>
              <a:t>Internasional</a:t>
            </a:r>
            <a:r>
              <a:rPr lang="en-US" sz="2400" dirty="0">
                <a:latin typeface="Avenir Next LT Pro" panose="020B0504020202020204" pitchFamily="34" charset="77"/>
              </a:rPr>
              <a:t>:</a:t>
            </a:r>
            <a:br>
              <a:rPr lang="en-US" sz="2400" dirty="0">
                <a:latin typeface="Avenir Next LT Pro" panose="020B0504020202020204" pitchFamily="34" charset="77"/>
              </a:rPr>
            </a:br>
            <a:r>
              <a:rPr lang="en-US" sz="2400" i="1" dirty="0">
                <a:latin typeface="Avenir Next LT Pro" panose="020B0504020202020204" pitchFamily="34" charset="77"/>
              </a:rPr>
              <a:t>The Nature Conservancy </a:t>
            </a:r>
            <a:r>
              <a:rPr lang="en-US" sz="2400" dirty="0">
                <a:latin typeface="Avenir Next LT Pro" panose="020B0504020202020204" pitchFamily="34" charset="77"/>
              </a:rPr>
              <a:t>(TNC)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0" y="6581001"/>
            <a:ext cx="12192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www.nature.org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en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-us/;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ykan.or.id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/read/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tentang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-kami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75C0CC-A911-2849-AF2F-10C7DF202B29}"/>
              </a:ext>
            </a:extLst>
          </p:cNvPr>
          <p:cNvGrpSpPr/>
          <p:nvPr/>
        </p:nvGrpSpPr>
        <p:grpSpPr>
          <a:xfrm>
            <a:off x="498114" y="1739103"/>
            <a:ext cx="5090718" cy="4561767"/>
            <a:chOff x="498114" y="1859023"/>
            <a:chExt cx="5090718" cy="45617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08F879-6F51-5F49-8B46-FCE3AD432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8416" y="1859023"/>
              <a:ext cx="5080416" cy="19155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66A9DD-4236-4143-9EBE-5D5336AC2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8114" y="3774590"/>
              <a:ext cx="5090718" cy="26462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C22185-7E29-4B40-980F-E03016CCA616}"/>
              </a:ext>
            </a:extLst>
          </p:cNvPr>
          <p:cNvGrpSpPr/>
          <p:nvPr/>
        </p:nvGrpSpPr>
        <p:grpSpPr>
          <a:xfrm>
            <a:off x="6096000" y="0"/>
            <a:ext cx="6096001" cy="6404261"/>
            <a:chOff x="6096000" y="0"/>
            <a:chExt cx="6096001" cy="64042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7AC4CD-C68E-F140-ACBF-4654CFB41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4641469"/>
              <a:ext cx="6096000" cy="176279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BA3687-49A1-5046-9E2D-9271FF324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0"/>
              <a:ext cx="6096000" cy="108976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A45BEC-873C-3F47-B931-FDD00C76E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089764"/>
              <a:ext cx="6096000" cy="10897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6271C6-6CEB-EF47-9E65-3DC6138CC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1" y="2179528"/>
              <a:ext cx="6096000" cy="240350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27935D-08A6-8042-BD64-9D86844EEF3E}"/>
              </a:ext>
            </a:extLst>
          </p:cNvPr>
          <p:cNvSpPr txBox="1"/>
          <p:nvPr/>
        </p:nvSpPr>
        <p:spPr>
          <a:xfrm>
            <a:off x="5100054" y="2782015"/>
            <a:ext cx="1991893" cy="1293971"/>
          </a:xfrm>
          <a:prstGeom prst="roundRect">
            <a:avLst/>
          </a:prstGeom>
          <a:solidFill>
            <a:srgbClr val="521B9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 Indonesia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beroperasi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sebagai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Yayasan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Konservasi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Alam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Nusantara (YKAN)</a:t>
            </a:r>
          </a:p>
        </p:txBody>
      </p:sp>
    </p:spTree>
    <p:extLst>
      <p:ext uri="{BB962C8B-B14F-4D97-AF65-F5344CB8AC3E}">
        <p14:creationId xmlns:p14="http://schemas.microsoft.com/office/powerpoint/2010/main" val="122173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latin typeface="Avenir Next LT Pro" panose="020B0504020202020204" pitchFamily="34" charset="77"/>
              </a:rPr>
              <a:t>Contoh</a:t>
            </a:r>
            <a:r>
              <a:rPr lang="en-US" sz="2400" dirty="0">
                <a:latin typeface="Avenir Next LT Pro" panose="020B0504020202020204" pitchFamily="34" charset="77"/>
              </a:rPr>
              <a:t> LSM </a:t>
            </a:r>
            <a:r>
              <a:rPr lang="en-US" sz="2400" dirty="0" err="1">
                <a:latin typeface="Avenir Next LT Pro" panose="020B0504020202020204" pitchFamily="34" charset="77"/>
              </a:rPr>
              <a:t>Lingkungan</a:t>
            </a:r>
            <a:r>
              <a:rPr lang="en-US" sz="2400" dirty="0">
                <a:latin typeface="Avenir Next LT Pro" panose="020B0504020202020204" pitchFamily="34" charset="77"/>
              </a:rPr>
              <a:t> Skala Nasional: </a:t>
            </a:r>
            <a:r>
              <a:rPr lang="en-US" sz="2400" dirty="0" err="1">
                <a:latin typeface="Avenir Next LT Pro" panose="020B0504020202020204" pitchFamily="34" charset="77"/>
              </a:rPr>
              <a:t>Burung</a:t>
            </a:r>
            <a:r>
              <a:rPr lang="en-US" sz="2400" dirty="0">
                <a:latin typeface="Avenir Next LT Pro" panose="020B0504020202020204" pitchFamily="34" charset="77"/>
              </a:rPr>
              <a:t> Indonesia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0" y="6581001"/>
            <a:ext cx="12192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www.burung.org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/2021/04/28/status-burung-di-indonesia-2021-sembilan-jenis-burung-semakin-berisiko-mengalami-kepunahan/;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youtu.be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/Qe-KY0OmzEE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55CDA-536F-674F-B2DC-89A7A62AAC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458308"/>
            <a:ext cx="6096002" cy="2929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00DD6-171A-1443-952B-36FB5CDC9ADA}"/>
              </a:ext>
            </a:extLst>
          </p:cNvPr>
          <p:cNvSpPr txBox="1"/>
          <p:nvPr/>
        </p:nvSpPr>
        <p:spPr>
          <a:xfrm>
            <a:off x="7106433" y="5864329"/>
            <a:ext cx="508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Salah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satu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lembaga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mendukung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pembuatan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</a:p>
          <a:p>
            <a:pPr algn="r"/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klip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animasi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“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Sabda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Alam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9BC8BB-0619-0943-966A-6AE0809233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34583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E7057-55EA-874B-8E7D-1A6B3F79B599}"/>
              </a:ext>
            </a:extLst>
          </p:cNvPr>
          <p:cNvGrpSpPr/>
          <p:nvPr/>
        </p:nvGrpSpPr>
        <p:grpSpPr>
          <a:xfrm>
            <a:off x="513566" y="1590806"/>
            <a:ext cx="5085568" cy="4796742"/>
            <a:chOff x="513566" y="1590806"/>
            <a:chExt cx="5085568" cy="47967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8E7004-EAA1-0046-BF0F-B44CCD92B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567" y="1590806"/>
              <a:ext cx="5085567" cy="231858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0B3D7A-C197-6E43-9B28-1FB0BF26E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566" y="3909391"/>
              <a:ext cx="5085567" cy="2478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89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latin typeface="Avenir Next LT Pro" panose="020B0504020202020204" pitchFamily="34" charset="77"/>
              </a:rPr>
              <a:t>Contoh</a:t>
            </a:r>
            <a:r>
              <a:rPr lang="en-US" sz="2400" dirty="0">
                <a:latin typeface="Avenir Next LT Pro" panose="020B0504020202020204" pitchFamily="34" charset="77"/>
              </a:rPr>
              <a:t> LSM </a:t>
            </a:r>
            <a:r>
              <a:rPr lang="en-US" sz="2400" dirty="0" err="1">
                <a:latin typeface="Avenir Next LT Pro" panose="020B0504020202020204" pitchFamily="34" charset="77"/>
              </a:rPr>
              <a:t>Lingkungan</a:t>
            </a:r>
            <a:r>
              <a:rPr lang="en-US" sz="2400" dirty="0">
                <a:latin typeface="Avenir Next LT Pro" panose="020B0504020202020204" pitchFamily="34" charset="77"/>
              </a:rPr>
              <a:t> Skala Nasional: WALHI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5750561" y="6581001"/>
            <a:ext cx="6441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Kunjungi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www.walhi.or.id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www.walhi.or.id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/category/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infografis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B98476-862F-9142-A97E-4AB5785C80E3}"/>
              </a:ext>
            </a:extLst>
          </p:cNvPr>
          <p:cNvGrpSpPr>
            <a:grpSpLocks noChangeAspect="1"/>
          </p:cNvGrpSpPr>
          <p:nvPr/>
        </p:nvGrpSpPr>
        <p:grpSpPr>
          <a:xfrm>
            <a:off x="513566" y="1794006"/>
            <a:ext cx="5085567" cy="4310441"/>
            <a:chOff x="609600" y="728870"/>
            <a:chExt cx="10972800" cy="93003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1F13EB-50F6-8146-8550-E539D8FCB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" y="728870"/>
              <a:ext cx="10972800" cy="40154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27AD4-3AE6-F549-8DEE-4971B0447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" y="4744278"/>
              <a:ext cx="10972800" cy="5284952"/>
            </a:xfrm>
            <a:prstGeom prst="rect">
              <a:avLst/>
            </a:prstGeom>
          </p:spPr>
        </p:pic>
      </p:grp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D050A63-59FA-974C-8E22-1FCA6AAE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6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latin typeface="Avenir Next LT Pro" panose="020B0504020202020204" pitchFamily="34" charset="77"/>
              </a:rPr>
              <a:t>Contoh</a:t>
            </a:r>
            <a:r>
              <a:rPr lang="en-US" sz="2400" dirty="0">
                <a:latin typeface="Avenir Next LT Pro" panose="020B0504020202020204" pitchFamily="34" charset="77"/>
              </a:rPr>
              <a:t> LSM </a:t>
            </a:r>
            <a:r>
              <a:rPr lang="en-US" sz="2400" dirty="0" err="1">
                <a:latin typeface="Avenir Next LT Pro" panose="020B0504020202020204" pitchFamily="34" charset="77"/>
              </a:rPr>
              <a:t>Lingkungan</a:t>
            </a:r>
            <a:r>
              <a:rPr lang="en-US" sz="2400" dirty="0">
                <a:latin typeface="Avenir Next LT Pro" panose="020B0504020202020204" pitchFamily="34" charset="77"/>
              </a:rPr>
              <a:t> Skala </a:t>
            </a:r>
            <a:r>
              <a:rPr lang="en-US" sz="2400" dirty="0" err="1">
                <a:latin typeface="Avenir Next LT Pro" panose="020B0504020202020204" pitchFamily="34" charset="77"/>
              </a:rPr>
              <a:t>Lokal</a:t>
            </a:r>
            <a:r>
              <a:rPr lang="en-US" sz="2400" dirty="0">
                <a:latin typeface="Avenir Next LT Pro" panose="020B0504020202020204" pitchFamily="34" charset="77"/>
              </a:rPr>
              <a:t>: </a:t>
            </a:r>
            <a:r>
              <a:rPr lang="en-US" sz="24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Komunitas</a:t>
            </a:r>
            <a:r>
              <a:rPr lang="en-US" sz="24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Rawayan</a:t>
            </a:r>
            <a:endParaRPr lang="en-US" sz="2400" b="1" dirty="0">
              <a:solidFill>
                <a:srgbClr val="521B93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2C39C3-C433-1047-ABC2-E232D790B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442390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Komunitas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Rawayan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merupakan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organisasi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masyarakat</a:t>
            </a:r>
            <a:r>
              <a:rPr lang="tr-TR" sz="1800" dirty="0">
                <a:latin typeface="Avenir Next LT Pro" panose="020B0504020202020204" pitchFamily="34" charset="77"/>
              </a:rPr>
              <a:t> lokal </a:t>
            </a:r>
            <a:r>
              <a:rPr lang="tr-TR" sz="1800" dirty="0" err="1">
                <a:latin typeface="Avenir Next LT Pro" panose="020B0504020202020204" pitchFamily="34" charset="77"/>
              </a:rPr>
              <a:t>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Gunung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Papandayan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Garut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memiliki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fokus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pada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pelestarian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hutan</a:t>
            </a:r>
            <a:r>
              <a:rPr lang="tr-TR" sz="18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Komunitas</a:t>
            </a:r>
            <a:r>
              <a:rPr lang="tr-TR" sz="1800" dirty="0">
                <a:latin typeface="Avenir Next LT Pro" panose="020B0504020202020204" pitchFamily="34" charset="77"/>
              </a:rPr>
              <a:t> ini </a:t>
            </a:r>
            <a:r>
              <a:rPr lang="tr-TR" sz="1800" dirty="0" err="1">
                <a:latin typeface="Avenir Next LT Pro" panose="020B0504020202020204" pitchFamily="34" charset="77"/>
              </a:rPr>
              <a:t>dipelopori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oleh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Pipin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Suryana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dirty="0">
                <a:latin typeface="Avenir Next LT Pro" panose="020B0504020202020204" pitchFamily="34" charset="77"/>
              </a:rPr>
              <a:t>(</a:t>
            </a:r>
            <a:r>
              <a:rPr lang="tr-TR" sz="1800" dirty="0" err="1">
                <a:latin typeface="Avenir Next LT Pro" panose="020B0504020202020204" pitchFamily="34" charset="77"/>
              </a:rPr>
              <a:t>Mang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Ipin</a:t>
            </a:r>
            <a:r>
              <a:rPr lang="tr-TR" sz="1800" dirty="0">
                <a:latin typeface="Avenir Next LT Pro" panose="020B0504020202020204" pitchFamily="34" charset="77"/>
              </a:rPr>
              <a:t>), </a:t>
            </a:r>
            <a:r>
              <a:rPr lang="tr-TR" sz="1800" dirty="0" err="1">
                <a:latin typeface="Avenir Next LT Pro" panose="020B0504020202020204" pitchFamily="34" charset="77"/>
              </a:rPr>
              <a:t>seorang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tukang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ojek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pelestari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hutan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secara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lebih</a:t>
            </a:r>
            <a:r>
              <a:rPr lang="tr-TR" sz="1800" dirty="0">
                <a:latin typeface="Avenir Next LT Pro" panose="020B0504020202020204" pitchFamily="34" charset="77"/>
              </a:rPr>
              <a:t> resmi </a:t>
            </a:r>
            <a:r>
              <a:rPr lang="tr-TR" sz="1800" dirty="0" err="1">
                <a:latin typeface="Avenir Next LT Pro" panose="020B0504020202020204" pitchFamily="34" charset="77"/>
              </a:rPr>
              <a:t>dibentuk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paska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kebakaran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hutan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Papandayan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tahun</a:t>
            </a:r>
            <a:r>
              <a:rPr lang="tr-TR" sz="1800" dirty="0">
                <a:latin typeface="Avenir Next LT Pro" panose="020B0504020202020204" pitchFamily="34" charset="77"/>
              </a:rPr>
              <a:t> 2007.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Komunitas</a:t>
            </a:r>
            <a:r>
              <a:rPr lang="tr-TR" sz="1800" dirty="0">
                <a:latin typeface="Avenir Next LT Pro" panose="020B0504020202020204" pitchFamily="34" charset="77"/>
              </a:rPr>
              <a:t> ini </a:t>
            </a:r>
            <a:r>
              <a:rPr lang="tr-TR" sz="1800" dirty="0" err="1">
                <a:latin typeface="Avenir Next LT Pro" panose="020B0504020202020204" pitchFamily="34" charset="77"/>
              </a:rPr>
              <a:t>telah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banyak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berperan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dalam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penghijauan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konservasi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sumber</a:t>
            </a:r>
            <a:r>
              <a:rPr lang="tr-TR" sz="1800" dirty="0">
                <a:latin typeface="Avenir Next LT Pro" panose="020B0504020202020204" pitchFamily="34" charset="77"/>
              </a:rPr>
              <a:t> daya </a:t>
            </a:r>
            <a:r>
              <a:rPr lang="tr-TR" sz="1800" dirty="0" err="1">
                <a:latin typeface="Avenir Next LT Pro" panose="020B0504020202020204" pitchFamily="34" charset="77"/>
              </a:rPr>
              <a:t>air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serta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penanganan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kebakaran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hutan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terjadi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secara</a:t>
            </a:r>
            <a:r>
              <a:rPr lang="tr-TR" sz="1800" dirty="0">
                <a:latin typeface="Avenir Next LT Pro" panose="020B0504020202020204" pitchFamily="34" charset="77"/>
              </a:rPr>
              <a:t> lokal.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B04FC-8012-A649-952F-5FDCC5FE3A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0" t="28131" r="39805" b="2858"/>
          <a:stretch/>
        </p:blipFill>
        <p:spPr>
          <a:xfrm>
            <a:off x="6350558" y="501042"/>
            <a:ext cx="5327875" cy="5849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E96D20-44BE-0549-8346-92A92937480A}"/>
              </a:ext>
            </a:extLst>
          </p:cNvPr>
          <p:cNvSpPr txBox="1"/>
          <p:nvPr/>
        </p:nvSpPr>
        <p:spPr>
          <a:xfrm>
            <a:off x="4058166" y="6581001"/>
            <a:ext cx="8133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https://www.liputan6.com/news/read/2183676/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pipin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suryana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tukang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-ojek-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pelestari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hutan</a:t>
            </a:r>
            <a:endParaRPr lang="en-US" sz="12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1543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Komunitas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Rawayan</a:t>
            </a:r>
            <a:r>
              <a:rPr lang="en-US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>
                <a:latin typeface="Avenir Next LT Pro" panose="020B0504020202020204" pitchFamily="34" charset="77"/>
              </a:rPr>
              <a:t>juga </a:t>
            </a:r>
            <a:r>
              <a:rPr lang="en-US" sz="1800" dirty="0" err="1">
                <a:latin typeface="Avenir Next LT Pro" panose="020B0504020202020204" pitchFamily="34" charset="77"/>
              </a:rPr>
              <a:t>berperan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besar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dalam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upaya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penanganan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kebakaran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hutan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terjadi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baru-baru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ini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  <a:endParaRPr lang="en-US" sz="1800" b="1" dirty="0">
              <a:solidFill>
                <a:srgbClr val="521B93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D3A81D-5214-E544-96C8-03B46C04C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4" t="23196" r="39114" b="2883"/>
          <a:stretch/>
        </p:blipFill>
        <p:spPr>
          <a:xfrm>
            <a:off x="3808111" y="1709975"/>
            <a:ext cx="4290119" cy="4547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16B05E-F3C2-7244-9E31-CFB17C24CC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04" t="16937" r="39114"/>
          <a:stretch/>
        </p:blipFill>
        <p:spPr>
          <a:xfrm>
            <a:off x="513567" y="2140511"/>
            <a:ext cx="3106962" cy="3701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E45CF5-0803-B942-9783-21CE54267DA5}"/>
              </a:ext>
            </a:extLst>
          </p:cNvPr>
          <p:cNvSpPr txBox="1"/>
          <p:nvPr/>
        </p:nvSpPr>
        <p:spPr>
          <a:xfrm>
            <a:off x="0" y="6509921"/>
            <a:ext cx="12192000" cy="33855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r"/>
            <a:r>
              <a:rPr lang="en-US" sz="800" dirty="0">
                <a:solidFill>
                  <a:srgbClr val="0563C1"/>
                </a:solidFill>
                <a:latin typeface="Avenir Next LT Pro" panose="020B0504020202020204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https://garut.pikiran-rakyat.com/garut/pr-527294568/</a:t>
            </a:r>
            <a:r>
              <a:rPr lang="en-US" sz="800" dirty="0">
                <a:solidFill>
                  <a:schemeClr val="bg1"/>
                </a:solidFill>
                <a:latin typeface="Avenir Next LT Pro" panose="020B0504020202020204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kebakaran-di-gunung-papandayan-garut-masih-menyala-pos-ghoeberhoet-pondok-saladah-dan-hutan-mati-ditutup</a:t>
            </a:r>
            <a:r>
              <a:rPr lang="en-US" sz="800" dirty="0">
                <a:solidFill>
                  <a:schemeClr val="bg1"/>
                </a:solidFill>
                <a:latin typeface="Avenir Next LT Pro" panose="020B0504020202020204" pitchFamily="34" charset="77"/>
              </a:rPr>
              <a:t>; </a:t>
            </a:r>
            <a:r>
              <a:rPr lang="en-US" sz="800" dirty="0">
                <a:solidFill>
                  <a:schemeClr val="bg1"/>
                </a:solidFill>
                <a:latin typeface="Avenir Next LT Pro" panose="020B0504020202020204" pitchFamily="34" charset="7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https://garut.pikiran-rakyat.com/garut/pr-527278091/komunitas-rawayan-papandayan-membuka-donasi-untuk-penanggulangan-kebakaran-area-gunung-papandayan</a:t>
            </a:r>
            <a:r>
              <a:rPr lang="en-US" sz="800" dirty="0">
                <a:solidFill>
                  <a:schemeClr val="bg1"/>
                </a:solidFill>
                <a:latin typeface="Avenir Next LT Pro" panose="020B0504020202020204" pitchFamily="34" charset="77"/>
              </a:rPr>
              <a:t>; IG Account Agung </a:t>
            </a:r>
            <a:r>
              <a:rPr lang="en-US" sz="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Kusumanto</a:t>
            </a:r>
            <a:endParaRPr lang="en-US" sz="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720D46-11AB-EC49-837C-EA323226C1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363" b="12225"/>
          <a:stretch/>
        </p:blipFill>
        <p:spPr>
          <a:xfrm>
            <a:off x="8285813" y="0"/>
            <a:ext cx="3906187" cy="6390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5327B8-C897-4542-942F-71E16D9138EB}"/>
              </a:ext>
            </a:extLst>
          </p:cNvPr>
          <p:cNvSpPr txBox="1"/>
          <p:nvPr/>
        </p:nvSpPr>
        <p:spPr>
          <a:xfrm>
            <a:off x="8285813" y="5298583"/>
            <a:ext cx="3906187" cy="584775"/>
          </a:xfrm>
          <a:prstGeom prst="rect">
            <a:avLst/>
          </a:prstGeom>
          <a:solidFill>
            <a:srgbClr val="521B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Kebakaran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hutan</a:t>
            </a:r>
            <a:endParaRPr lang="en-US" sz="16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Oktober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-November 2023</a:t>
            </a:r>
          </a:p>
        </p:txBody>
      </p:sp>
    </p:spTree>
    <p:extLst>
      <p:ext uri="{BB962C8B-B14F-4D97-AF65-F5344CB8AC3E}">
        <p14:creationId xmlns:p14="http://schemas.microsoft.com/office/powerpoint/2010/main" val="252279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 err="1">
                <a:latin typeface="Avenir Next LT Pro" panose="020B0504020202020204" pitchFamily="34" charset="77"/>
              </a:rPr>
              <a:t>Selain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sebagai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komunitas</a:t>
            </a:r>
            <a:r>
              <a:rPr lang="en-US" sz="1600" dirty="0">
                <a:latin typeface="Avenir Next LT Pro" panose="020B0504020202020204" pitchFamily="34" charset="77"/>
              </a:rPr>
              <a:t>, </a:t>
            </a:r>
            <a:r>
              <a:rPr lang="en-US" sz="1600" dirty="0" err="1">
                <a:latin typeface="Avenir Next LT Pro" panose="020B0504020202020204" pitchFamily="34" charset="77"/>
              </a:rPr>
              <a:t>contoh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ini</a:t>
            </a:r>
            <a:r>
              <a:rPr lang="en-US" sz="1600" dirty="0">
                <a:latin typeface="Avenir Next LT Pro" panose="020B0504020202020204" pitchFamily="34" charset="77"/>
              </a:rPr>
              <a:t> juga </a:t>
            </a:r>
            <a:r>
              <a:rPr lang="en-US" sz="1600" dirty="0" err="1">
                <a:latin typeface="Avenir Next LT Pro" panose="020B0504020202020204" pitchFamily="34" charset="77"/>
              </a:rPr>
              <a:t>menunjukkan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peran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individu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dalam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menginisiasi</a:t>
            </a:r>
            <a:r>
              <a:rPr lang="en-US" sz="1600" dirty="0">
                <a:latin typeface="Avenir Next LT Pro" panose="020B0504020202020204" pitchFamily="34" charset="77"/>
              </a:rPr>
              <a:t> dan </a:t>
            </a:r>
            <a:r>
              <a:rPr lang="en-US" sz="1600" dirty="0" err="1">
                <a:latin typeface="Avenir Next LT Pro" panose="020B0504020202020204" pitchFamily="34" charset="77"/>
              </a:rPr>
              <a:t>melaksanakan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upaya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pelestarian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lingkungan</a:t>
            </a:r>
            <a:r>
              <a:rPr lang="en-US" sz="16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1094281" y="6396335"/>
            <a:ext cx="1109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Kunjungi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nasional.kompas.com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/read/2010/06/18/20335081/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Mang.Ipin.Penyebar.Virus?page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=all; </a:t>
            </a:r>
          </a:p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https://kalpataru2016.wordpress.com/tag/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mang-ipin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/; http://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lawunews.blogspot.com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/2014/06/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kerja-keras-mang-ipin-membuahkan.html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6146" name="Picture 2" descr="Lawunews: Kerja Keras Mang Ipin Membuahkan Penghargaan Kalpataru Dari Wapres">
            <a:extLst>
              <a:ext uri="{FF2B5EF4-FFF2-40B4-BE49-F238E27FC236}">
                <a16:creationId xmlns:a16="http://schemas.microsoft.com/office/drawing/2014/main" id="{D7886BB7-CBF8-D846-B671-6003C614A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685" y="7148"/>
            <a:ext cx="6072505" cy="2874736"/>
          </a:xfrm>
          <a:prstGeom prst="roundRect">
            <a:avLst>
              <a:gd name="adj" fmla="val 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66DA1B-3C3F-D843-97E0-B7F984DF23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67" y="1831086"/>
            <a:ext cx="5082169" cy="43598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C20AE64-E6B9-354A-8DB7-051E65A87FDB}"/>
              </a:ext>
            </a:extLst>
          </p:cNvPr>
          <p:cNvGrpSpPr>
            <a:grpSpLocks noChangeAspect="1"/>
          </p:cNvGrpSpPr>
          <p:nvPr/>
        </p:nvGrpSpPr>
        <p:grpSpPr>
          <a:xfrm>
            <a:off x="6115685" y="2881884"/>
            <a:ext cx="6076315" cy="3309053"/>
            <a:chOff x="6092602" y="501042"/>
            <a:chExt cx="5585831" cy="30419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B1150C-8A68-4843-BF67-16796BD1A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501042"/>
              <a:ext cx="5582433" cy="7690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C1106F-2D06-F149-8FE6-852538445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2602" y="1000954"/>
              <a:ext cx="5582433" cy="2542032"/>
            </a:xfrm>
            <a:prstGeom prst="rect">
              <a:avLst/>
            </a:prstGeom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8740F98-545F-3F48-A992-7E6657F74EB8}"/>
              </a:ext>
            </a:extLst>
          </p:cNvPr>
          <p:cNvSpPr/>
          <p:nvPr/>
        </p:nvSpPr>
        <p:spPr>
          <a:xfrm>
            <a:off x="5718936" y="2743200"/>
            <a:ext cx="1831042" cy="836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0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14288" indent="-14288"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Peran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Individu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Politik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&amp;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Kebijakan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600" dirty="0" err="1">
                <a:latin typeface="Avenir Next LT Pro" panose="020B0504020202020204" pitchFamily="34" charset="77"/>
              </a:rPr>
              <a:t>Sejarah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menunjukkan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bahwa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perubahan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politik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yang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signifikan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biasanya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muncul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secara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b="1" i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bottom-up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ketika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individu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bergabung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untuk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membawa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perubahan</a:t>
            </a:r>
            <a:r>
              <a:rPr lang="tr-TR" sz="16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600" dirty="0" err="1">
                <a:latin typeface="Avenir Next LT Pro" panose="020B0504020202020204" pitchFamily="34" charset="77"/>
              </a:rPr>
              <a:t>Pertumbuhan</a:t>
            </a:r>
            <a:r>
              <a:rPr lang="tr-TR" sz="1600" dirty="0">
                <a:latin typeface="Avenir Next LT Pro" panose="020B0504020202020204" pitchFamily="34" charset="77"/>
              </a:rPr>
              <a:t> internet &amp; </a:t>
            </a:r>
            <a:r>
              <a:rPr lang="tr-TR" sz="1600" dirty="0" err="1">
                <a:latin typeface="Avenir Next LT Pro" panose="020B0504020202020204" pitchFamily="34" charset="77"/>
              </a:rPr>
              <a:t>media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sosial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membuka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kesempatan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lebih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luas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bagi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individu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untuk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menciptakan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perubahan</a:t>
            </a:r>
            <a:r>
              <a:rPr lang="tr-TR" sz="16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600" dirty="0" err="1">
                <a:latin typeface="Avenir Next LT Pro" panose="020B0504020202020204" pitchFamily="34" charset="77"/>
              </a:rPr>
              <a:t>Secara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fundamental</a:t>
            </a:r>
            <a:r>
              <a:rPr lang="tr-TR" sz="1600" dirty="0">
                <a:latin typeface="Avenir Next LT Pro" panose="020B0504020202020204" pitchFamily="34" charset="77"/>
              </a:rPr>
              <a:t>,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semua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politik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bersifat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lokal</a:t>
            </a:r>
            <a:r>
              <a:rPr lang="tr-TR" sz="1600" dirty="0">
                <a:latin typeface="Avenir Next LT Pro" panose="020B0504020202020204" pitchFamily="34" charset="77"/>
              </a:rPr>
              <a:t>, </a:t>
            </a:r>
            <a:r>
              <a:rPr lang="tr-TR" sz="1600" dirty="0" err="1">
                <a:latin typeface="Avenir Next LT Pro" panose="020B0504020202020204" pitchFamily="34" charset="77"/>
              </a:rPr>
              <a:t>artinya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pilihan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&amp;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perilaku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setiap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individu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>
                <a:latin typeface="Avenir Next LT Pro" panose="020B0504020202020204" pitchFamily="34" charset="77"/>
              </a:rPr>
              <a:t>akan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mempengaruhi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tren politik dan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kebijakan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pada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skala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yang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lebih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besar</a:t>
            </a:r>
            <a:r>
              <a:rPr lang="tr-TR" sz="16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600" dirty="0">
                <a:latin typeface="Avenir Next LT Pro" panose="020B0504020202020204" pitchFamily="34" charset="77"/>
              </a:rPr>
              <a:t>(</a:t>
            </a:r>
            <a:r>
              <a:rPr lang="tr-TR" sz="1600" dirty="0" err="1">
                <a:latin typeface="Avenir Next LT Pro" panose="020B0504020202020204" pitchFamily="34" charset="77"/>
              </a:rPr>
              <a:t>nasional</a:t>
            </a:r>
            <a:r>
              <a:rPr lang="tr-TR" sz="1600" dirty="0">
                <a:latin typeface="Avenir Next LT Pro" panose="020B0504020202020204" pitchFamily="34" charset="77"/>
              </a:rPr>
              <a:t>/ </a:t>
            </a:r>
            <a:r>
              <a:rPr lang="tr-TR" sz="1600" dirty="0" err="1">
                <a:latin typeface="Avenir Next LT Pro" panose="020B0504020202020204" pitchFamily="34" charset="77"/>
              </a:rPr>
              <a:t>internasional</a:t>
            </a:r>
            <a:r>
              <a:rPr lang="tr-TR" sz="1600" dirty="0">
                <a:latin typeface="Avenir Next LT Pro" panose="020B0504020202020204" pitchFamily="34" charset="77"/>
              </a:rPr>
              <a:t>), </a:t>
            </a:r>
            <a:r>
              <a:rPr lang="tr-TR" sz="1600" dirty="0" err="1">
                <a:latin typeface="Avenir Next LT Pro" panose="020B0504020202020204" pitchFamily="34" charset="77"/>
              </a:rPr>
              <a:t>termasuk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dalam</a:t>
            </a:r>
            <a:r>
              <a:rPr lang="tr-TR" sz="1600" dirty="0">
                <a:latin typeface="Avenir Next LT Pro" panose="020B0504020202020204" pitchFamily="34" charset="77"/>
              </a:rPr>
              <a:t> hal politik &amp; </a:t>
            </a:r>
            <a:r>
              <a:rPr lang="tr-TR" sz="1600" dirty="0" err="1">
                <a:latin typeface="Avenir Next LT Pro" panose="020B0504020202020204" pitchFamily="34" charset="77"/>
              </a:rPr>
              <a:t>kebijakan</a:t>
            </a:r>
            <a:r>
              <a:rPr lang="tr-TR" sz="1600" dirty="0">
                <a:latin typeface="Avenir Next LT Pro" panose="020B0504020202020204" pitchFamily="34" charset="77"/>
              </a:rPr>
              <a:t> </a:t>
            </a:r>
            <a:r>
              <a:rPr lang="tr-TR" sz="1600" dirty="0" err="1">
                <a:latin typeface="Avenir Next LT Pro" panose="020B0504020202020204" pitchFamily="34" charset="77"/>
              </a:rPr>
              <a:t>lingkungan</a:t>
            </a:r>
            <a:r>
              <a:rPr lang="tr-TR" sz="16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9A16B-6B71-9540-9CF4-B570BA8EC572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 Bab 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24; 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www.thejakartapost.com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/news/2020/02/24/indonesia-finalizing-new-ndc-likely-to-keep-old-emissions-cut-target.html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www.forbes.com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/sites/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danidiplacido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/2021/01/20/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greta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thunberg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-trolls-trump-on-twitter-for-the-last-time/?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sh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=2e66dcf4a31b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8" name="Graphic 7" descr="Badge Question Mark with solid fill">
            <a:extLst>
              <a:ext uri="{FF2B5EF4-FFF2-40B4-BE49-F238E27FC236}">
                <a16:creationId xmlns:a16="http://schemas.microsoft.com/office/drawing/2014/main" id="{7E659BF4-898C-EF4A-B9CD-B91613A3A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2750" y="359985"/>
            <a:ext cx="1371877" cy="1371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2F41AD-7F16-554F-867C-8241F5E43256}"/>
              </a:ext>
            </a:extLst>
          </p:cNvPr>
          <p:cNvSpPr txBox="1"/>
          <p:nvPr/>
        </p:nvSpPr>
        <p:spPr>
          <a:xfrm>
            <a:off x="7804626" y="501042"/>
            <a:ext cx="3873807" cy="2307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400" dirty="0" err="1">
                <a:latin typeface="Avenir Next LT Pro" panose="020B0504020202020204" pitchFamily="34" charset="77"/>
              </a:rPr>
              <a:t>Sampaikan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pandangan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politik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Saudara</a:t>
            </a:r>
            <a:r>
              <a:rPr lang="en-US" sz="1400" dirty="0">
                <a:latin typeface="Avenir Next LT Pro" panose="020B0504020202020204" pitchFamily="34" charset="77"/>
              </a:rPr>
              <a:t>, </a:t>
            </a:r>
            <a:r>
              <a:rPr lang="en-US" sz="1400" dirty="0" err="1">
                <a:latin typeface="Avenir Next LT Pro" panose="020B0504020202020204" pitchFamily="34" charset="77"/>
              </a:rPr>
              <a:t>khususnya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dalam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konteks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kepentingan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lingkungan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hidup</a:t>
            </a:r>
            <a:r>
              <a:rPr lang="en-US" sz="1400" dirty="0">
                <a:latin typeface="Avenir Next LT Pro" panose="020B0504020202020204" pitchFamily="34" charset="77"/>
              </a:rPr>
              <a:t>.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400" dirty="0" err="1">
                <a:latin typeface="Avenir Next LT Pro" panose="020B0504020202020204" pitchFamily="34" charset="77"/>
              </a:rPr>
              <a:t>Apakah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bentuk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peran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individu</a:t>
            </a:r>
            <a:r>
              <a:rPr lang="en-US" sz="1400" dirty="0">
                <a:latin typeface="Avenir Next LT Pro" panose="020B0504020202020204" pitchFamily="34" charset="77"/>
              </a:rPr>
              <a:t> yang </a:t>
            </a:r>
            <a:r>
              <a:rPr lang="en-US" sz="1400" dirty="0" err="1">
                <a:latin typeface="Avenir Next LT Pro" panose="020B0504020202020204" pitchFamily="34" charset="77"/>
              </a:rPr>
              <a:t>ingin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Saudara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lakukan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sebagai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bentuk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kontribusi</a:t>
            </a:r>
            <a:r>
              <a:rPr lang="en-US" sz="1400" dirty="0">
                <a:latin typeface="Avenir Next LT Pro" panose="020B0504020202020204" pitchFamily="34" charset="77"/>
              </a:rPr>
              <a:t> pada </a:t>
            </a:r>
            <a:r>
              <a:rPr lang="en-US" sz="1400" dirty="0" err="1">
                <a:latin typeface="Avenir Next LT Pro" panose="020B0504020202020204" pitchFamily="34" charset="77"/>
              </a:rPr>
              <a:t>pergerakan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lingkungan</a:t>
            </a:r>
            <a:r>
              <a:rPr lang="en-US" sz="1400" dirty="0">
                <a:latin typeface="Avenir Next LT Pro" panose="020B0504020202020204" pitchFamily="34" charset="77"/>
              </a:rPr>
              <a:t> di </a:t>
            </a:r>
            <a:r>
              <a:rPr lang="en-US" sz="1400" dirty="0" err="1">
                <a:latin typeface="Avenir Next LT Pro" panose="020B0504020202020204" pitchFamily="34" charset="77"/>
              </a:rPr>
              <a:t>tingkat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komunitas</a:t>
            </a:r>
            <a:r>
              <a:rPr lang="en-US" sz="1400" dirty="0"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latin typeface="Avenir Next LT Pro" panose="020B0504020202020204" pitchFamily="34" charset="77"/>
              </a:rPr>
              <a:t>lokal</a:t>
            </a:r>
            <a:r>
              <a:rPr lang="en-US" sz="1400" dirty="0">
                <a:latin typeface="Avenir Next LT Pro" panose="020B0504020202020204" pitchFamily="34" charset="77"/>
              </a:rPr>
              <a:t>, </a:t>
            </a:r>
            <a:r>
              <a:rPr lang="en-US" sz="1400" dirty="0" err="1">
                <a:latin typeface="Avenir Next LT Pro" panose="020B0504020202020204" pitchFamily="34" charset="77"/>
              </a:rPr>
              <a:t>nasional</a:t>
            </a:r>
            <a:r>
              <a:rPr lang="en-US" sz="1400" dirty="0">
                <a:latin typeface="Avenir Next LT Pro" panose="020B0504020202020204" pitchFamily="34" charset="77"/>
              </a:rPr>
              <a:t> dan </a:t>
            </a:r>
            <a:r>
              <a:rPr lang="en-US" sz="1400" dirty="0" err="1">
                <a:latin typeface="Avenir Next LT Pro" panose="020B0504020202020204" pitchFamily="34" charset="77"/>
              </a:rPr>
              <a:t>internasional</a:t>
            </a:r>
            <a:r>
              <a:rPr lang="en-US" sz="1400" dirty="0">
                <a:latin typeface="Avenir Next LT Pro" panose="020B0504020202020204" pitchFamily="34" charset="77"/>
              </a:rPr>
              <a:t>?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AD24AF7-76F4-6443-BA1E-8710CDBEF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765" y="4955318"/>
            <a:ext cx="1221646" cy="122164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01EE96A-0F8D-3C4C-B2F2-F0C04358E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6789" y="4955318"/>
            <a:ext cx="1221645" cy="1221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36B94F-A8CB-3F46-A7F1-2F4A5B5C86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2867" y="5905282"/>
            <a:ext cx="2423520" cy="271681"/>
          </a:xfrm>
          <a:prstGeom prst="rect">
            <a:avLst/>
          </a:prstGeom>
        </p:spPr>
      </p:pic>
      <p:pic>
        <p:nvPicPr>
          <p:cNvPr id="13" name="Picture 2" descr="The Jakarta Post Image">
            <a:extLst>
              <a:ext uri="{FF2B5EF4-FFF2-40B4-BE49-F238E27FC236}">
                <a16:creationId xmlns:a16="http://schemas.microsoft.com/office/drawing/2014/main" id="{BED5ED6E-DCBC-1748-BDC8-E2B56799F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025" y="3027777"/>
            <a:ext cx="2948408" cy="165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reta Thunberg Trolls Trump On Twitter, For The Last Time">
            <a:extLst>
              <a:ext uri="{FF2B5EF4-FFF2-40B4-BE49-F238E27FC236}">
                <a16:creationId xmlns:a16="http://schemas.microsoft.com/office/drawing/2014/main" id="{CF6F380E-1E3F-1546-9423-9C652C590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4"/>
          <a:stretch/>
        </p:blipFill>
        <p:spPr bwMode="auto">
          <a:xfrm>
            <a:off x="6592867" y="3027777"/>
            <a:ext cx="1924751" cy="27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33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5 Must-See Attractions While in Dubai for COP28 - ESG News">
            <a:extLst>
              <a:ext uri="{FF2B5EF4-FFF2-40B4-BE49-F238E27FC236}">
                <a16:creationId xmlns:a16="http://schemas.microsoft.com/office/drawing/2014/main" id="{D3D973B0-9680-DDDD-4D6F-209751B30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8" b="335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3834BBD4-C7EB-D444-B900-654E48224289}"/>
              </a:ext>
            </a:extLst>
          </p:cNvPr>
          <p:cNvSpPr txBox="1">
            <a:spLocks/>
          </p:cNvSpPr>
          <p:nvPr/>
        </p:nvSpPr>
        <p:spPr>
          <a:xfrm>
            <a:off x="511444" y="495946"/>
            <a:ext cx="4908695" cy="5393410"/>
          </a:xfrm>
          <a:prstGeom prst="roundRect">
            <a:avLst>
              <a:gd name="adj" fmla="val 3211"/>
            </a:avLst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8075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sz="4000" dirty="0" err="1">
                <a:latin typeface="Avenir Next LT Pro" panose="020B0504020202020204" pitchFamily="34" charset="77"/>
              </a:rPr>
              <a:t>Politik</a:t>
            </a:r>
            <a:r>
              <a:rPr lang="en-US" sz="4000" dirty="0">
                <a:latin typeface="Avenir Next LT Pro" panose="020B0504020202020204" pitchFamily="34" charset="77"/>
              </a:rPr>
              <a:t>, </a:t>
            </a:r>
            <a:r>
              <a:rPr lang="en-US" sz="4000" dirty="0" err="1">
                <a:latin typeface="Avenir Next LT Pro" panose="020B0504020202020204" pitchFamily="34" charset="77"/>
              </a:rPr>
              <a:t>Kebijakan</a:t>
            </a:r>
            <a:r>
              <a:rPr lang="en-US" sz="4000" dirty="0">
                <a:latin typeface="Avenir Next LT Pro" panose="020B0504020202020204" pitchFamily="34" charset="77"/>
              </a:rPr>
              <a:t> </a:t>
            </a:r>
            <a:r>
              <a:rPr lang="en-US" sz="4000" dirty="0" err="1">
                <a:latin typeface="Avenir Next LT Pro" panose="020B0504020202020204" pitchFamily="34" charset="77"/>
              </a:rPr>
              <a:t>Lingkungan</a:t>
            </a:r>
            <a:r>
              <a:rPr lang="en-US" sz="4000" dirty="0">
                <a:latin typeface="Avenir Next LT Pro" panose="020B0504020202020204" pitchFamily="34" charset="77"/>
              </a:rPr>
              <a:t> dan Peran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Pemerintah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 panose="020B0504020202020204" pitchFamily="34" charset="77"/>
              <a:ea typeface="+mj-ea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EA30DA-951E-0045-8E49-958AD93BBA67}"/>
              </a:ext>
            </a:extLst>
          </p:cNvPr>
          <p:cNvSpPr txBox="1"/>
          <p:nvPr/>
        </p:nvSpPr>
        <p:spPr>
          <a:xfrm>
            <a:off x="6776222" y="6581001"/>
            <a:ext cx="5415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esgnews.com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/top-5-must-see-attractions-while-in-dubai-for-cop28/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86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B01B7-43E5-0166-B2F4-6F6A08E6B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B410-3C49-5EC0-9D48-10FD461E6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14288" indent="-14288"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Diskusi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E691C-8590-D36B-CC7B-E361C3DED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400" dirty="0" err="1">
                <a:latin typeface="Avenir Next LT Pro" panose="020B0504020202020204" pitchFamily="34" charset="77"/>
              </a:rPr>
              <a:t>Pelajari</a:t>
            </a:r>
            <a:r>
              <a:rPr lang="tr-TR" sz="1400" dirty="0">
                <a:latin typeface="Avenir Next LT Pro" panose="020B0504020202020204" pitchFamily="34" charset="77"/>
              </a:rPr>
              <a:t> proses dan </a:t>
            </a:r>
            <a:r>
              <a:rPr lang="tr-TR" sz="1400" dirty="0" err="1">
                <a:latin typeface="Avenir Next LT Pro" panose="020B0504020202020204" pitchFamily="34" charset="77"/>
              </a:rPr>
              <a:t>hasil</a:t>
            </a:r>
            <a:r>
              <a:rPr lang="tr-TR" sz="1400" dirty="0">
                <a:latin typeface="Avenir Next LT Pro" panose="020B0504020202020204" pitchFamily="34" charset="77"/>
              </a:rPr>
              <a:t> COP28 </a:t>
            </a:r>
            <a:r>
              <a:rPr lang="tr-TR" sz="1400" dirty="0" err="1">
                <a:latin typeface="Avenir Next LT Pro" panose="020B0504020202020204" pitchFamily="34" charset="77"/>
              </a:rPr>
              <a:t>yang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dilaksanakan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di</a:t>
            </a:r>
            <a:r>
              <a:rPr lang="tr-TR" sz="1400" dirty="0">
                <a:latin typeface="Avenir Next LT Pro" panose="020B0504020202020204" pitchFamily="34" charset="77"/>
              </a:rPr>
              <a:t> Dubai </a:t>
            </a:r>
            <a:r>
              <a:rPr lang="tr-TR" sz="1400" dirty="0" err="1">
                <a:latin typeface="Avenir Next LT Pro" panose="020B0504020202020204" pitchFamily="34" charset="77"/>
              </a:rPr>
              <a:t>pada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akhir</a:t>
            </a:r>
            <a:r>
              <a:rPr lang="tr-TR" sz="1400" dirty="0">
                <a:latin typeface="Avenir Next LT Pro" panose="020B0504020202020204" pitchFamily="34" charset="77"/>
              </a:rPr>
              <a:t> 2023 </a:t>
            </a:r>
            <a:r>
              <a:rPr lang="tr-TR" sz="1400" dirty="0" err="1">
                <a:latin typeface="Avenir Next LT Pro" panose="020B0504020202020204" pitchFamily="34" charset="77"/>
              </a:rPr>
              <a:t>silam</a:t>
            </a:r>
            <a:r>
              <a:rPr lang="tr-TR" sz="14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400" dirty="0" err="1">
                <a:latin typeface="Avenir Next LT Pro" panose="020B0504020202020204" pitchFamily="34" charset="77"/>
              </a:rPr>
              <a:t>Gunakan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sumber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dari</a:t>
            </a:r>
            <a:r>
              <a:rPr lang="tr-TR" sz="1400" dirty="0">
                <a:latin typeface="Avenir Next LT Pro" panose="020B0504020202020204" pitchFamily="34" charset="77"/>
              </a:rPr>
              <a:t> internet, </a:t>
            </a:r>
            <a:r>
              <a:rPr lang="tr-TR" sz="1400" dirty="0" err="1">
                <a:latin typeface="Avenir Next LT Pro" panose="020B0504020202020204" pitchFamily="34" charset="77"/>
              </a:rPr>
              <a:t>lalu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diskusikan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beberapa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poin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berikut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di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kelas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masing-masing</a:t>
            </a:r>
            <a:r>
              <a:rPr lang="tr-TR" sz="1400" dirty="0">
                <a:latin typeface="Avenir Next LT Pro" panose="020B0504020202020204" pitchFamily="34" charset="77"/>
              </a:rPr>
              <a:t>.</a:t>
            </a: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400" dirty="0" err="1">
                <a:latin typeface="Avenir Next LT Pro" panose="020B0504020202020204" pitchFamily="34" charset="77"/>
              </a:rPr>
              <a:t>Peran</a:t>
            </a:r>
            <a:r>
              <a:rPr lang="tr-TR" sz="1400" dirty="0">
                <a:latin typeface="Avenir Next LT Pro" panose="020B0504020202020204" pitchFamily="34" charset="77"/>
              </a:rPr>
              <a:t> COP </a:t>
            </a:r>
            <a:r>
              <a:rPr lang="tr-TR" sz="1400" dirty="0" err="1">
                <a:latin typeface="Avenir Next LT Pro" panose="020B0504020202020204" pitchFamily="34" charset="77"/>
              </a:rPr>
              <a:t>dalam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pembentukan</a:t>
            </a:r>
            <a:r>
              <a:rPr lang="tr-TR" sz="1400" dirty="0">
                <a:latin typeface="Avenir Next LT Pro" panose="020B0504020202020204" pitchFamily="34" charset="77"/>
              </a:rPr>
              <a:t> dan </a:t>
            </a:r>
            <a:r>
              <a:rPr lang="tr-TR" sz="1400" dirty="0" err="1">
                <a:latin typeface="Avenir Next LT Pro" panose="020B0504020202020204" pitchFamily="34" charset="77"/>
              </a:rPr>
              <a:t>penerapan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kebijakan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terkait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perubahan</a:t>
            </a:r>
            <a:r>
              <a:rPr lang="tr-TR" sz="1400" dirty="0">
                <a:latin typeface="Avenir Next LT Pro" panose="020B0504020202020204" pitchFamily="34" charset="77"/>
              </a:rPr>
              <a:t> iklim</a:t>
            </a: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400" dirty="0" err="1">
                <a:latin typeface="Avenir Next LT Pro" panose="020B0504020202020204" pitchFamily="34" charset="77"/>
              </a:rPr>
              <a:t>Fungsi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netralitas</a:t>
            </a:r>
            <a:r>
              <a:rPr lang="tr-TR" sz="1400" dirty="0">
                <a:latin typeface="Avenir Next LT Pro" panose="020B0504020202020204" pitchFamily="34" charset="77"/>
              </a:rPr>
              <a:t> ekonomi-politik </a:t>
            </a:r>
            <a:r>
              <a:rPr lang="tr-TR" sz="1400" dirty="0" err="1">
                <a:latin typeface="Avenir Next LT Pro" panose="020B0504020202020204" pitchFamily="34" charset="77"/>
              </a:rPr>
              <a:t>presidium</a:t>
            </a:r>
            <a:r>
              <a:rPr lang="tr-TR" sz="1400" dirty="0">
                <a:latin typeface="Avenir Next LT Pro" panose="020B0504020202020204" pitchFamily="34" charset="77"/>
              </a:rPr>
              <a:t>/</a:t>
            </a:r>
            <a:r>
              <a:rPr lang="tr-TR" sz="1400" dirty="0" err="1">
                <a:latin typeface="Avenir Next LT Pro" panose="020B0504020202020204" pitchFamily="34" charset="77"/>
              </a:rPr>
              <a:t>pimpinan</a:t>
            </a:r>
            <a:r>
              <a:rPr lang="tr-TR" sz="1400" dirty="0">
                <a:latin typeface="Avenir Next LT Pro" panose="020B0504020202020204" pitchFamily="34" charset="77"/>
              </a:rPr>
              <a:t> COP </a:t>
            </a:r>
            <a:r>
              <a:rPr lang="tr-TR" sz="1400" dirty="0" err="1">
                <a:latin typeface="Avenir Next LT Pro" panose="020B0504020202020204" pitchFamily="34" charset="77"/>
              </a:rPr>
              <a:t>dalam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upaya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pencapaian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kesepakatan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internasional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terkait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mitigasi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perubahan</a:t>
            </a:r>
            <a:r>
              <a:rPr lang="tr-TR" sz="1400" dirty="0">
                <a:latin typeface="Avenir Next LT Pro" panose="020B0504020202020204" pitchFamily="34" charset="77"/>
              </a:rPr>
              <a:t> iklim</a:t>
            </a: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400" dirty="0" err="1">
                <a:latin typeface="Avenir Next LT Pro" panose="020B0504020202020204" pitchFamily="34" charset="77"/>
              </a:rPr>
              <a:t>Nilai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penting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pemilihan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sumber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energi</a:t>
            </a:r>
            <a:r>
              <a:rPr lang="tr-TR" sz="1400" dirty="0">
                <a:latin typeface="Avenir Next LT Pro" panose="020B0504020202020204" pitchFamily="34" charset="77"/>
              </a:rPr>
              <a:t> dan </a:t>
            </a:r>
            <a:r>
              <a:rPr lang="tr-TR" sz="1400" dirty="0" err="1">
                <a:latin typeface="Avenir Next LT Pro" panose="020B0504020202020204" pitchFamily="34" charset="77"/>
              </a:rPr>
              <a:t>transisi</a:t>
            </a:r>
            <a:r>
              <a:rPr lang="tr-TR" sz="1400" dirty="0">
                <a:latin typeface="Avenir Next LT Pro" panose="020B0504020202020204" pitchFamily="34" charset="77"/>
              </a:rPr>
              <a:t> ke </a:t>
            </a:r>
            <a:r>
              <a:rPr lang="tr-TR" sz="1400" dirty="0" err="1">
                <a:latin typeface="Avenir Next LT Pro" panose="020B0504020202020204" pitchFamily="34" charset="77"/>
              </a:rPr>
              <a:t>penggunaan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energi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baru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terbarukan</a:t>
            </a:r>
            <a:r>
              <a:rPr lang="tr-TR" sz="1400" dirty="0">
                <a:latin typeface="Avenir Next LT Pro" panose="020B0504020202020204" pitchFamily="34" charset="77"/>
              </a:rPr>
              <a:t> (EBT) </a:t>
            </a:r>
            <a:r>
              <a:rPr lang="tr-TR" sz="1400" dirty="0" err="1">
                <a:latin typeface="Avenir Next LT Pro" panose="020B0504020202020204" pitchFamily="34" charset="77"/>
              </a:rPr>
              <a:t>dalam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menjawab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permasalahan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kelangkaan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energi</a:t>
            </a:r>
            <a:r>
              <a:rPr lang="tr-TR" sz="1400" dirty="0">
                <a:latin typeface="Avenir Next LT Pro" panose="020B0504020202020204" pitchFamily="34" charset="77"/>
              </a:rPr>
              <a:t>, </a:t>
            </a:r>
            <a:r>
              <a:rPr lang="tr-TR" sz="1400" dirty="0" err="1">
                <a:latin typeface="Avenir Next LT Pro" panose="020B0504020202020204" pitchFamily="34" charset="77"/>
              </a:rPr>
              <a:t>perubahan</a:t>
            </a:r>
            <a:r>
              <a:rPr lang="tr-TR" sz="1400" dirty="0">
                <a:latin typeface="Avenir Next LT Pro" panose="020B0504020202020204" pitchFamily="34" charset="77"/>
              </a:rPr>
              <a:t> iklim dan </a:t>
            </a:r>
            <a:r>
              <a:rPr lang="tr-TR" sz="1400" dirty="0" err="1">
                <a:latin typeface="Avenir Next LT Pro" panose="020B0504020202020204" pitchFamily="34" charset="77"/>
              </a:rPr>
              <a:t>masalah</a:t>
            </a:r>
            <a:r>
              <a:rPr lang="tr-TR" sz="1400" dirty="0">
                <a:latin typeface="Avenir Next LT Pro" panose="020B0504020202020204" pitchFamily="34" charset="77"/>
              </a:rPr>
              <a:t> </a:t>
            </a:r>
            <a:r>
              <a:rPr lang="tr-TR" sz="1400" dirty="0" err="1">
                <a:latin typeface="Avenir Next LT Pro" panose="020B0504020202020204" pitchFamily="34" charset="77"/>
              </a:rPr>
              <a:t>lingkungan</a:t>
            </a:r>
            <a:r>
              <a:rPr lang="tr-TR" sz="1400" dirty="0">
                <a:latin typeface="Avenir Next LT Pro" panose="020B0504020202020204" pitchFamily="34" charset="77"/>
              </a:rPr>
              <a:t> global </a:t>
            </a:r>
            <a:r>
              <a:rPr lang="tr-TR" sz="1400" dirty="0" err="1">
                <a:latin typeface="Avenir Next LT Pro" panose="020B0504020202020204" pitchFamily="34" charset="77"/>
              </a:rPr>
              <a:t>lainnya</a:t>
            </a:r>
            <a:r>
              <a:rPr lang="tr-TR" sz="14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61963-AF87-4AD4-39DB-5B5317038CEC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www.aljazeera.com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/news/2023/12/4/cop28s-uae-president-defends-climate-science-comments</a:t>
            </a:r>
          </a:p>
        </p:txBody>
      </p:sp>
      <p:pic>
        <p:nvPicPr>
          <p:cNvPr id="2050" name="Picture 2" descr="COP28">
            <a:extLst>
              <a:ext uri="{FF2B5EF4-FFF2-40B4-BE49-F238E27FC236}">
                <a16:creationId xmlns:a16="http://schemas.microsoft.com/office/drawing/2014/main" id="{B4701DF0-336E-EDDD-1186-85F8B3F7A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6"/>
          <a:stretch/>
        </p:blipFill>
        <p:spPr bwMode="auto">
          <a:xfrm>
            <a:off x="6592865" y="501042"/>
            <a:ext cx="5085568" cy="5675921"/>
          </a:xfrm>
          <a:prstGeom prst="roundRect">
            <a:avLst>
              <a:gd name="adj" fmla="val 29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8C1438-8399-1200-AA5F-A1F53135B31C}"/>
              </a:ext>
            </a:extLst>
          </p:cNvPr>
          <p:cNvSpPr txBox="1"/>
          <p:nvPr/>
        </p:nvSpPr>
        <p:spPr>
          <a:xfrm>
            <a:off x="6722268" y="3439014"/>
            <a:ext cx="3579020" cy="839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IE" sz="1100" b="1" dirty="0">
                <a:effectLst/>
                <a:latin typeface="Avenir Next LT Pro" panose="020B0504020202020204" pitchFamily="34" charset="77"/>
                <a:ea typeface="Times New Roman" panose="02020603050405020304" pitchFamily="18" charset="0"/>
              </a:rPr>
              <a:t>Sultan Al Jaber</a:t>
            </a:r>
            <a:r>
              <a:rPr lang="en-IE" sz="1100" b="1" dirty="0">
                <a:latin typeface="Avenir Next LT Pro" panose="020B0504020202020204" pitchFamily="34" charset="77"/>
                <a:ea typeface="Times New Roman" panose="02020603050405020304" pitchFamily="18" charset="0"/>
              </a:rPr>
              <a:t> </a:t>
            </a:r>
            <a:r>
              <a:rPr lang="en-IE" sz="1100" dirty="0">
                <a:effectLst/>
                <a:latin typeface="Avenir Next LT Pro" panose="020B0504020202020204" pitchFamily="34" charset="77"/>
                <a:ea typeface="Times New Roman" panose="02020603050405020304" pitchFamily="18" charset="0"/>
              </a:rPr>
              <a:t>President COP28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IE" sz="1100" i="1" dirty="0">
                <a:effectLst/>
                <a:latin typeface="Avenir Next LT Pro" panose="020B0504020202020204" pitchFamily="34" charset="77"/>
                <a:ea typeface="Times New Roman" panose="02020603050405020304" pitchFamily="18" charset="0"/>
              </a:rPr>
              <a:t>Minister of Industry and Advanced Technology</a:t>
            </a:r>
            <a:r>
              <a:rPr lang="en-IE" sz="1100" dirty="0">
                <a:effectLst/>
                <a:latin typeface="Avenir Next LT Pro" panose="020B0504020202020204" pitchFamily="34" charset="77"/>
                <a:ea typeface="Times New Roman" panose="02020603050405020304" pitchFamily="18" charset="0"/>
              </a:rPr>
              <a:t> UEA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IE" sz="1100" dirty="0">
                <a:effectLst/>
                <a:latin typeface="Avenir Next LT Pro" panose="020B0504020202020204" pitchFamily="34" charset="77"/>
                <a:ea typeface="Times New Roman" panose="02020603050405020304" pitchFamily="18" charset="0"/>
              </a:rPr>
              <a:t>CEO </a:t>
            </a:r>
            <a:r>
              <a:rPr lang="en-IE" sz="1100" i="1" dirty="0">
                <a:effectLst/>
                <a:latin typeface="Avenir Next LT Pro" panose="020B0504020202020204" pitchFamily="34" charset="77"/>
                <a:ea typeface="Times New Roman" panose="02020603050405020304" pitchFamily="18" charset="0"/>
              </a:rPr>
              <a:t>Abu Dhabi National Oil Company</a:t>
            </a:r>
            <a:r>
              <a:rPr lang="en-IE" sz="1100" dirty="0">
                <a:effectLst/>
                <a:latin typeface="Avenir Next LT Pro" panose="020B0504020202020204" pitchFamily="34" charset="77"/>
                <a:ea typeface="Times New Roman" panose="02020603050405020304" pitchFamily="18" charset="0"/>
              </a:rPr>
              <a:t> (ADNOC). </a:t>
            </a:r>
            <a:endParaRPr lang="en-ID" sz="1100" dirty="0">
              <a:effectLst/>
              <a:latin typeface="Avenir Next LT Pro" panose="020B0504020202020204" pitchFamily="34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030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10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14288" indent="-14288"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Apa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itu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“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Politik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” </a:t>
            </a:r>
            <a:b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</a:b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dan “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Kebijakan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3570834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Politik (</a:t>
            </a:r>
            <a:r>
              <a:rPr lang="tr-TR" sz="1800" b="1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politics</a:t>
            </a: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)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adalah</a:t>
            </a:r>
            <a:r>
              <a:rPr lang="tr-TR" sz="1800" dirty="0">
                <a:latin typeface="Avenir Next LT Pro" panose="020B0504020202020204" pitchFamily="34" charset="77"/>
              </a:rPr>
              <a:t> proses </a:t>
            </a:r>
            <a:r>
              <a:rPr lang="tr-TR" sz="1800" dirty="0" err="1">
                <a:latin typeface="Avenir Next LT Pro" panose="020B0504020202020204" pitchFamily="34" charset="77"/>
              </a:rPr>
              <a:t>dimana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individu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atau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kelompok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mencoba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mempengaruhi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atau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mengontrol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kebijakan</a:t>
            </a:r>
            <a:r>
              <a:rPr lang="tr-TR" sz="1800" dirty="0">
                <a:latin typeface="Avenir Next LT Pro" panose="020B0504020202020204" pitchFamily="34" charset="77"/>
              </a:rPr>
              <a:t> dan </a:t>
            </a:r>
            <a:r>
              <a:rPr lang="tr-TR" sz="1800" dirty="0" err="1">
                <a:latin typeface="Avenir Next LT Pro" panose="020B0504020202020204" pitchFamily="34" charset="77"/>
              </a:rPr>
              <a:t>tindakan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pemerintah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tingkat</a:t>
            </a:r>
            <a:r>
              <a:rPr lang="tr-TR" sz="1800" dirty="0">
                <a:latin typeface="Avenir Next LT Pro" panose="020B0504020202020204" pitchFamily="34" charset="77"/>
              </a:rPr>
              <a:t> lokal, </a:t>
            </a:r>
            <a:r>
              <a:rPr lang="tr-TR" sz="1800" dirty="0" err="1">
                <a:latin typeface="Avenir Next LT Pro" panose="020B0504020202020204" pitchFamily="34" charset="77"/>
              </a:rPr>
              <a:t>negara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bagian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nasional</a:t>
            </a:r>
            <a:r>
              <a:rPr lang="tr-TR" sz="1800" dirty="0">
                <a:latin typeface="Avenir Next LT Pro" panose="020B0504020202020204" pitchFamily="34" charset="77"/>
              </a:rPr>
              <a:t>, dan </a:t>
            </a:r>
            <a:r>
              <a:rPr lang="tr-TR" sz="1800" dirty="0" err="1">
                <a:latin typeface="Avenir Next LT Pro" panose="020B0504020202020204" pitchFamily="34" charset="77"/>
              </a:rPr>
              <a:t>internasional</a:t>
            </a:r>
            <a:r>
              <a:rPr lang="tr-TR" sz="18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Kebijakan</a:t>
            </a: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(</a:t>
            </a:r>
            <a:r>
              <a:rPr lang="tr-TR" sz="1800" b="1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policies</a:t>
            </a: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)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adalah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perangkat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hukum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perundangan</a:t>
            </a:r>
            <a:r>
              <a:rPr lang="tr-TR" sz="1800" dirty="0">
                <a:latin typeface="Avenir Next LT Pro" panose="020B0504020202020204" pitchFamily="34" charset="77"/>
              </a:rPr>
              <a:t> dan </a:t>
            </a:r>
            <a:r>
              <a:rPr lang="tr-TR" sz="1800" dirty="0" err="1">
                <a:latin typeface="Avenir Next LT Pro" panose="020B0504020202020204" pitchFamily="34" charset="77"/>
              </a:rPr>
              <a:t>peraturan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dibuat</a:t>
            </a:r>
            <a:r>
              <a:rPr lang="tr-TR" sz="1800" dirty="0">
                <a:latin typeface="Avenir Next LT Pro" panose="020B0504020202020204" pitchFamily="34" charset="77"/>
              </a:rPr>
              <a:t> dan </a:t>
            </a:r>
            <a:r>
              <a:rPr lang="tr-TR" sz="1800" dirty="0" err="1">
                <a:latin typeface="Avenir Next LT Pro" panose="020B0504020202020204" pitchFamily="34" charset="77"/>
              </a:rPr>
              <a:t>ditegakkannya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serta</a:t>
            </a:r>
            <a:r>
              <a:rPr lang="tr-TR" sz="1800" dirty="0">
                <a:latin typeface="Avenir Next LT Pro" panose="020B0504020202020204" pitchFamily="34" charset="77"/>
              </a:rPr>
              <a:t> program-program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didanainya</a:t>
            </a:r>
            <a:r>
              <a:rPr lang="tr-TR" sz="1800" dirty="0">
                <a:latin typeface="Avenir Next LT Pro" panose="020B0504020202020204" pitchFamily="34" charset="7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9A16B-6B71-9540-9CF4-B570BA8EC572}"/>
              </a:ext>
            </a:extLst>
          </p:cNvPr>
          <p:cNvSpPr txBox="1"/>
          <p:nvPr/>
        </p:nvSpPr>
        <p:spPr>
          <a:xfrm>
            <a:off x="166255" y="6581001"/>
            <a:ext cx="12025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 Bab 24;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www.ecopoliticspodcast.ca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/episode-2-3-theory-and-method-in-global-environmental-politics/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9" name="Picture 8" descr="Episode 2.3: Theory and Method in Global Environmental Politics | The  Ecopolitics Podcast">
            <a:extLst>
              <a:ext uri="{FF2B5EF4-FFF2-40B4-BE49-F238E27FC236}">
                <a16:creationId xmlns:a16="http://schemas.microsoft.com/office/drawing/2014/main" id="{A743F630-DC59-FB4A-AD2C-5C7D559A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61409"/>
            <a:ext cx="6106534" cy="343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5DA608-030B-BC4A-93AE-012862A54164}"/>
              </a:ext>
            </a:extLst>
          </p:cNvPr>
          <p:cNvSpPr txBox="1"/>
          <p:nvPr/>
        </p:nvSpPr>
        <p:spPr>
          <a:xfrm>
            <a:off x="6592865" y="1825625"/>
            <a:ext cx="50855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Kenapa</a:t>
            </a:r>
            <a:r>
              <a:rPr lang="en-US" sz="2000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kita</a:t>
            </a:r>
            <a:r>
              <a:rPr lang="en-US" sz="2000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perlu</a:t>
            </a:r>
            <a:r>
              <a:rPr lang="en-US" sz="2000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membahas</a:t>
            </a:r>
            <a:r>
              <a:rPr lang="en-US" sz="2000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politik</a:t>
            </a:r>
            <a:r>
              <a:rPr lang="en-US" sz="2000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dan </a:t>
            </a:r>
            <a:r>
              <a:rPr lang="en-US" sz="2000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kebijakan</a:t>
            </a:r>
            <a:r>
              <a:rPr lang="en-US" sz="2000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?</a:t>
            </a:r>
          </a:p>
          <a:p>
            <a:pPr algn="ctr"/>
            <a:endParaRPr lang="en-US" sz="2000" i="1" dirty="0">
              <a:solidFill>
                <a:srgbClr val="7030A0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en-US" sz="2000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Apa</a:t>
            </a:r>
            <a:r>
              <a:rPr lang="en-US" sz="2000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hubungannya</a:t>
            </a:r>
            <a:r>
              <a:rPr lang="en-US" sz="2000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dengan</a:t>
            </a:r>
            <a:r>
              <a:rPr lang="en-US" sz="2000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masalah</a:t>
            </a:r>
            <a:r>
              <a:rPr lang="en-US" sz="2000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2000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?</a:t>
            </a:r>
          </a:p>
        </p:txBody>
      </p:sp>
      <p:pic>
        <p:nvPicPr>
          <p:cNvPr id="13" name="Graphic 12" descr="Badge Question Mark with solid fill">
            <a:extLst>
              <a:ext uri="{FF2B5EF4-FFF2-40B4-BE49-F238E27FC236}">
                <a16:creationId xmlns:a16="http://schemas.microsoft.com/office/drawing/2014/main" id="{F91CD02B-F694-AB41-912C-FB526AFA3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1070" y="444137"/>
            <a:ext cx="1289155" cy="1289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51BFB-99F0-2E40-AF99-2D869307E437}"/>
              </a:ext>
            </a:extLst>
          </p:cNvPr>
          <p:cNvSpPr txBox="1"/>
          <p:nvPr/>
        </p:nvSpPr>
        <p:spPr>
          <a:xfrm>
            <a:off x="1709864" y="5581125"/>
            <a:ext cx="388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Check the Podcast!</a:t>
            </a:r>
          </a:p>
          <a:p>
            <a:pPr algn="r"/>
            <a:r>
              <a:rPr lang="en-US" dirty="0">
                <a:latin typeface="Avenir Next LT Pro" panose="020B0504020202020204" pitchFamily="34" charset="77"/>
              </a:rPr>
              <a:t>https://</a:t>
            </a:r>
            <a:r>
              <a:rPr lang="en-US" dirty="0" err="1">
                <a:latin typeface="Avenir Next LT Pro" panose="020B0504020202020204" pitchFamily="34" charset="77"/>
              </a:rPr>
              <a:t>www.ecopoliticspodcast.ca</a:t>
            </a:r>
            <a:r>
              <a:rPr lang="en-US" dirty="0">
                <a:latin typeface="Avenir Next LT Pro" panose="020B0504020202020204" pitchFamily="34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3375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541338" indent="-541338"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Kebijakan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>
                <a:latin typeface="Avenir Next LT Pro" panose="020B0504020202020204" pitchFamily="34" charset="77"/>
              </a:rPr>
              <a:t>Salah </a:t>
            </a:r>
            <a:r>
              <a:rPr lang="tr-TR" sz="1800" dirty="0" err="1">
                <a:latin typeface="Avenir Next LT Pro" panose="020B0504020202020204" pitchFamily="34" charset="77"/>
              </a:rPr>
              <a:t>satu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aplikasinya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adalah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dalam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pengembangan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kebijakan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lingkungan</a:t>
            </a:r>
            <a:endParaRPr lang="tr-TR" sz="1800" dirty="0">
              <a:latin typeface="Avenir Next LT Pro" panose="020B0504020202020204" pitchFamily="34" charset="77"/>
            </a:endParaRP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Kebijakan</a:t>
            </a: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lingkungan</a:t>
            </a: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(</a:t>
            </a:r>
            <a:r>
              <a:rPr lang="tr-TR" sz="1800" b="1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environmental</a:t>
            </a:r>
            <a:r>
              <a:rPr lang="tr-TR" sz="1800" b="1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policy</a:t>
            </a: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)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adalah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perangkat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hukum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peraturan</a:t>
            </a:r>
            <a:r>
              <a:rPr lang="tr-TR" sz="1800" dirty="0">
                <a:latin typeface="Avenir Next LT Pro" panose="020B0504020202020204" pitchFamily="34" charset="77"/>
              </a:rPr>
              <a:t>, dan program </a:t>
            </a:r>
            <a:r>
              <a:rPr lang="tr-TR" sz="1800" dirty="0" err="1">
                <a:latin typeface="Avenir Next LT Pro" panose="020B0504020202020204" pitchFamily="34" charset="77"/>
              </a:rPr>
              <a:t>lingkungan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yang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dirancang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dilaksanakan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didanai</a:t>
            </a:r>
            <a:r>
              <a:rPr lang="tr-TR" sz="1800" dirty="0">
                <a:latin typeface="Avenir Next LT Pro" panose="020B0504020202020204" pitchFamily="34" charset="77"/>
              </a:rPr>
              <a:t>, dan </a:t>
            </a:r>
            <a:r>
              <a:rPr lang="tr-TR" sz="1800" dirty="0" err="1">
                <a:latin typeface="Avenir Next LT Pro" panose="020B0504020202020204" pitchFamily="34" charset="77"/>
              </a:rPr>
              <a:t>ditegakkan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oleh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satu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atau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lebih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lembaga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pemerintah</a:t>
            </a:r>
            <a:r>
              <a:rPr lang="tr-TR" sz="1800" dirty="0">
                <a:latin typeface="Avenir Next LT Pro" panose="020B0504020202020204" pitchFamily="34" charset="77"/>
              </a:rPr>
              <a:t>.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Di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dalam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suatu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negara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demokratis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pengembangan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kebijakan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lingkungan</a:t>
            </a:r>
            <a:r>
              <a:rPr lang="tr-TR" sz="1800" dirty="0">
                <a:latin typeface="Avenir Next LT Pro" panose="020B0504020202020204" pitchFamily="34" charset="77"/>
              </a:rPr>
              <a:t> ini </a:t>
            </a:r>
            <a:r>
              <a:rPr lang="tr-TR" sz="1800" dirty="0" err="1">
                <a:latin typeface="Avenir Next LT Pro" panose="020B0504020202020204" pitchFamily="34" charset="77"/>
              </a:rPr>
              <a:t>dilakukan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melalui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siklus</a:t>
            </a: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hidup</a:t>
            </a: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kebijakan</a:t>
            </a: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(</a:t>
            </a:r>
            <a:r>
              <a:rPr lang="tr-TR" sz="1800" b="1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policy</a:t>
            </a:r>
            <a:r>
              <a:rPr lang="tr-TR" sz="1800" b="1" i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 life </a:t>
            </a:r>
            <a:r>
              <a:rPr lang="tr-TR" sz="1800" b="1" i="1" dirty="0" err="1">
                <a:solidFill>
                  <a:srgbClr val="7030A0"/>
                </a:solidFill>
                <a:latin typeface="Avenir Next LT Pro" panose="020B0504020202020204" pitchFamily="34" charset="77"/>
              </a:rPr>
              <a:t>cycle</a:t>
            </a:r>
            <a:r>
              <a:rPr lang="tr-TR" sz="1800" b="1" dirty="0">
                <a:solidFill>
                  <a:srgbClr val="7030A0"/>
                </a:solidFill>
                <a:latin typeface="Avenir Next LT Pro" panose="020B0504020202020204" pitchFamily="34" charset="77"/>
              </a:rPr>
              <a:t>)</a:t>
            </a:r>
            <a:r>
              <a:rPr lang="tr-TR" sz="18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1A60F-5DE5-AC4B-839B-E968C713EB6B}"/>
              </a:ext>
            </a:extLst>
          </p:cNvPr>
          <p:cNvSpPr txBox="1"/>
          <p:nvPr/>
        </p:nvSpPr>
        <p:spPr>
          <a:xfrm>
            <a:off x="7831015" y="6581001"/>
            <a:ext cx="4360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 Bab 24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2F315-0756-6C48-B193-B1E5063CD039}"/>
              </a:ext>
            </a:extLst>
          </p:cNvPr>
          <p:cNvGrpSpPr/>
          <p:nvPr/>
        </p:nvGrpSpPr>
        <p:grpSpPr>
          <a:xfrm>
            <a:off x="5766954" y="501042"/>
            <a:ext cx="6425046" cy="5744679"/>
            <a:chOff x="5766954" y="501042"/>
            <a:chExt cx="6425046" cy="57446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F61FC9-E522-8E40-9F85-4E1FC45D755A}"/>
                </a:ext>
              </a:extLst>
            </p:cNvPr>
            <p:cNvGrpSpPr/>
            <p:nvPr/>
          </p:nvGrpSpPr>
          <p:grpSpPr>
            <a:xfrm>
              <a:off x="5766954" y="501042"/>
              <a:ext cx="6425046" cy="5744679"/>
              <a:chOff x="5766954" y="501042"/>
              <a:chExt cx="6425046" cy="574467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360C30E-BAB7-1442-8C87-5E066A54E6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07857" y="1769146"/>
                <a:ext cx="4448742" cy="380645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A4F050-25C6-8C47-B2A5-7FD147FAE54F}"/>
                  </a:ext>
                </a:extLst>
              </p:cNvPr>
              <p:cNvSpPr txBox="1"/>
              <p:nvPr/>
            </p:nvSpPr>
            <p:spPr>
              <a:xfrm>
                <a:off x="8214607" y="1279150"/>
                <a:ext cx="2841992" cy="510778"/>
              </a:xfrm>
              <a:prstGeom prst="roundRect">
                <a:avLst/>
              </a:prstGeom>
              <a:solidFill>
                <a:srgbClr val="521B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Identifikasi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masalah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oleh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masayarakat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/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pembuat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kebijakan</a:t>
                </a:r>
                <a:endParaRPr lang="en-US" sz="1200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786E1-D350-A640-AA50-20CA4B709633}"/>
                  </a:ext>
                </a:extLst>
              </p:cNvPr>
              <p:cNvSpPr txBox="1"/>
              <p:nvPr/>
            </p:nvSpPr>
            <p:spPr>
              <a:xfrm>
                <a:off x="10543557" y="2141392"/>
                <a:ext cx="1502969" cy="1518940"/>
              </a:xfrm>
              <a:prstGeom prst="roundRect">
                <a:avLst/>
              </a:prstGeom>
              <a:solidFill>
                <a:srgbClr val="521B93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Identifikasi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akar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masalah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&amp;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pengembangan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solusi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berupa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undang-undang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atau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program yang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relevan</a:t>
                </a:r>
                <a:endParaRPr lang="en-US" sz="1200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C86E0-CF5B-9F47-8908-4B10C9CDCD5D}"/>
                  </a:ext>
                </a:extLst>
              </p:cNvPr>
              <p:cNvSpPr txBox="1"/>
              <p:nvPr/>
            </p:nvSpPr>
            <p:spPr>
              <a:xfrm>
                <a:off x="8214607" y="5530632"/>
                <a:ext cx="2674955" cy="715089"/>
              </a:xfrm>
              <a:prstGeom prst="roundRect">
                <a:avLst/>
              </a:prstGeom>
              <a:solidFill>
                <a:srgbClr val="521B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Pengesahan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undang-undang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dan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penulisan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regulasi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/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peraturan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untuk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menerapkannya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.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58EA5A-BFBB-F841-BA14-BC3BB10C2848}"/>
                  </a:ext>
                </a:extLst>
              </p:cNvPr>
              <p:cNvSpPr txBox="1"/>
              <p:nvPr/>
            </p:nvSpPr>
            <p:spPr>
              <a:xfrm>
                <a:off x="5766954" y="2924376"/>
                <a:ext cx="1220147" cy="715089"/>
              </a:xfrm>
              <a:prstGeom prst="roundRect">
                <a:avLst/>
              </a:prstGeom>
              <a:solidFill>
                <a:srgbClr val="521B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Pemantauan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evaluasi</a:t>
                </a:r>
                <a:r>
                  <a:rPr lang="en-US" sz="1200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 dan </a:t>
                </a:r>
                <a:r>
                  <a:rPr lang="en-US" sz="1200" dirty="0" err="1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penyesuaian</a:t>
                </a:r>
                <a:endParaRPr lang="en-US" sz="1200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4492C6-E3D2-7346-94A5-E43DE2701C51}"/>
                  </a:ext>
                </a:extLst>
              </p:cNvPr>
              <p:cNvSpPr txBox="1"/>
              <p:nvPr/>
            </p:nvSpPr>
            <p:spPr>
              <a:xfrm>
                <a:off x="6096000" y="50104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sz="2000" b="1" dirty="0" err="1">
                    <a:solidFill>
                      <a:srgbClr val="521B93"/>
                    </a:solidFill>
                    <a:latin typeface="Avenir Next LT Pro" panose="020B0504020202020204" pitchFamily="34" charset="77"/>
                  </a:rPr>
                  <a:t>Siklus</a:t>
                </a:r>
                <a:r>
                  <a:rPr lang="tr-TR" sz="2000" b="1" dirty="0">
                    <a:solidFill>
                      <a:srgbClr val="521B93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tr-TR" sz="2000" b="1" dirty="0" err="1">
                    <a:solidFill>
                      <a:srgbClr val="521B93"/>
                    </a:solidFill>
                    <a:latin typeface="Avenir Next LT Pro" panose="020B0504020202020204" pitchFamily="34" charset="77"/>
                  </a:rPr>
                  <a:t>Hidup</a:t>
                </a:r>
                <a:r>
                  <a:rPr lang="tr-TR" sz="2000" b="1" dirty="0">
                    <a:solidFill>
                      <a:srgbClr val="521B93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tr-TR" sz="2000" b="1" dirty="0" err="1">
                    <a:solidFill>
                      <a:srgbClr val="521B93"/>
                    </a:solidFill>
                    <a:latin typeface="Avenir Next LT Pro" panose="020B0504020202020204" pitchFamily="34" charset="77"/>
                  </a:rPr>
                  <a:t>Kebijakan</a:t>
                </a:r>
                <a:r>
                  <a:rPr lang="tr-TR" sz="2000" b="1" dirty="0">
                    <a:solidFill>
                      <a:srgbClr val="521B93"/>
                    </a:solidFill>
                    <a:latin typeface="Avenir Next LT Pro" panose="020B0504020202020204" pitchFamily="34" charset="77"/>
                  </a:rPr>
                  <a:t> (</a:t>
                </a:r>
                <a:r>
                  <a:rPr lang="tr-TR" sz="2000" b="1" i="1" dirty="0" err="1">
                    <a:solidFill>
                      <a:srgbClr val="521B93"/>
                    </a:solidFill>
                    <a:latin typeface="Avenir Next LT Pro" panose="020B0504020202020204" pitchFamily="34" charset="77"/>
                  </a:rPr>
                  <a:t>Policy</a:t>
                </a:r>
                <a:r>
                  <a:rPr lang="tr-TR" sz="2000" b="1" i="1" dirty="0">
                    <a:solidFill>
                      <a:srgbClr val="521B93"/>
                    </a:solidFill>
                    <a:latin typeface="Avenir Next LT Pro" panose="020B0504020202020204" pitchFamily="34" charset="77"/>
                  </a:rPr>
                  <a:t> Life </a:t>
                </a:r>
                <a:r>
                  <a:rPr lang="tr-TR" sz="2000" b="1" i="1" dirty="0" err="1">
                    <a:solidFill>
                      <a:srgbClr val="521B93"/>
                    </a:solidFill>
                    <a:latin typeface="Avenir Next LT Pro" panose="020B0504020202020204" pitchFamily="34" charset="77"/>
                  </a:rPr>
                  <a:t>Cycle</a:t>
                </a:r>
                <a:r>
                  <a:rPr lang="tr-TR" sz="2000" b="1" dirty="0">
                    <a:solidFill>
                      <a:srgbClr val="521B93"/>
                    </a:solidFill>
                    <a:latin typeface="Avenir Next LT Pro" panose="020B0504020202020204" pitchFamily="34" charset="77"/>
                  </a:rPr>
                  <a:t>)</a:t>
                </a:r>
                <a:endParaRPr lang="en-US" sz="2000" b="1" dirty="0">
                  <a:solidFill>
                    <a:srgbClr val="521B93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248E55-6818-A741-82D0-76A7F927AD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31015" y="1353492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venir Next LT Pro" panose="020B0504020202020204" pitchFamily="34" charset="77"/>
                  </a:rPr>
                  <a:t>1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51666A3-94A8-2F40-9E51-7CD0C6CB86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43165" y="3660332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venir Next LT Pro" panose="020B0504020202020204" pitchFamily="34" charset="77"/>
                  </a:rPr>
                  <a:t>4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A33D0A1-9ABA-A941-BF46-B4449A7ED4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72084" y="5132414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venir Next LT Pro" panose="020B0504020202020204" pitchFamily="34" charset="77"/>
                  </a:rPr>
                  <a:t>3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B77442D-A114-AD4B-8DFD-6C9422AFCD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15041" y="3682969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venir Next LT Pro" panose="020B0504020202020204" pitchFamily="34" charset="77"/>
                  </a:rPr>
                  <a:t>2</a:t>
                </a:r>
              </a:p>
            </p:txBody>
          </p:sp>
        </p:grpSp>
        <p:pic>
          <p:nvPicPr>
            <p:cNvPr id="12" name="Picture 11" descr="A picture containing text, porcelain&#10;&#10;Description automatically generated">
              <a:extLst>
                <a:ext uri="{FF2B5EF4-FFF2-40B4-BE49-F238E27FC236}">
                  <a16:creationId xmlns:a16="http://schemas.microsoft.com/office/drawing/2014/main" id="{9449E0B0-C241-4B4F-A3A2-0C8BD1746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6947" y="3038439"/>
              <a:ext cx="1296763" cy="1289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62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Proses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</a:b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Kebijakan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328246" y="6581001"/>
            <a:ext cx="11863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 Bab 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11AFA-16E9-1F40-A0BA-32FE37F844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67" y="1738859"/>
            <a:ext cx="5999968" cy="4452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F96CF6-D7EA-4B46-A55B-0F2E11518F76}"/>
              </a:ext>
            </a:extLst>
          </p:cNvPr>
          <p:cNvSpPr txBox="1"/>
          <p:nvPr/>
        </p:nvSpPr>
        <p:spPr>
          <a:xfrm>
            <a:off x="6715593" y="2269723"/>
            <a:ext cx="4962840" cy="33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Avenir Next LT Pro" panose="020B0504020202020204" pitchFamily="34" charset="77"/>
              </a:rPr>
              <a:t>Gambar di </a:t>
            </a:r>
            <a:r>
              <a:rPr lang="en-US" dirty="0" err="1">
                <a:latin typeface="Avenir Next LT Pro" panose="020B0504020202020204" pitchFamily="34" charset="77"/>
              </a:rPr>
              <a:t>samping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memperlihatkan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bagaimana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individu</a:t>
            </a:r>
            <a:r>
              <a:rPr lang="en-US" dirty="0">
                <a:latin typeface="Avenir Next LT Pro" panose="020B0504020202020204" pitchFamily="34" charset="77"/>
              </a:rPr>
              <a:t>, </a:t>
            </a:r>
            <a:r>
              <a:rPr lang="en-US" dirty="0" err="1">
                <a:latin typeface="Avenir Next LT Pro" panose="020B0504020202020204" pitchFamily="34" charset="77"/>
              </a:rPr>
              <a:t>perusahaan</a:t>
            </a:r>
            <a:r>
              <a:rPr lang="en-US" dirty="0">
                <a:latin typeface="Avenir Next LT Pro" panose="020B0504020202020204" pitchFamily="34" charset="77"/>
              </a:rPr>
              <a:t>, dan </a:t>
            </a:r>
            <a:r>
              <a:rPr lang="en-US" dirty="0" err="1">
                <a:latin typeface="Avenir Next LT Pro" panose="020B0504020202020204" pitchFamily="34" charset="77"/>
              </a:rPr>
              <a:t>organisasi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lingkungan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berinteraksi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satu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sama</a:t>
            </a:r>
            <a:r>
              <a:rPr lang="en-US" dirty="0">
                <a:latin typeface="Avenir Next LT Pro" panose="020B0504020202020204" pitchFamily="34" charset="77"/>
              </a:rPr>
              <a:t> lain dan </a:t>
            </a:r>
            <a:r>
              <a:rPr lang="en-US" dirty="0" err="1">
                <a:latin typeface="Avenir Next LT Pro" panose="020B0504020202020204" pitchFamily="34" charset="77"/>
              </a:rPr>
              <a:t>dengan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cabang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legislatif</a:t>
            </a:r>
            <a:r>
              <a:rPr lang="en-US" dirty="0">
                <a:latin typeface="Avenir Next LT Pro" panose="020B0504020202020204" pitchFamily="34" charset="77"/>
              </a:rPr>
              <a:t>, </a:t>
            </a:r>
            <a:r>
              <a:rPr lang="en-US" dirty="0" err="1">
                <a:latin typeface="Avenir Next LT Pro" panose="020B0504020202020204" pitchFamily="34" charset="77"/>
              </a:rPr>
              <a:t>eksekutif</a:t>
            </a:r>
            <a:r>
              <a:rPr lang="en-US" dirty="0">
                <a:latin typeface="Avenir Next LT Pro" panose="020B0504020202020204" pitchFamily="34" charset="77"/>
              </a:rPr>
              <a:t>, dan </a:t>
            </a:r>
            <a:r>
              <a:rPr lang="en-US" dirty="0" err="1">
                <a:latin typeface="Avenir Next LT Pro" panose="020B0504020202020204" pitchFamily="34" charset="77"/>
              </a:rPr>
              <a:t>yudikatif</a:t>
            </a:r>
            <a:r>
              <a:rPr lang="en-US" dirty="0">
                <a:latin typeface="Avenir Next LT Pro" panose="020B0504020202020204" pitchFamily="34" charset="77"/>
              </a:rPr>
              <a:t> AS </a:t>
            </a:r>
            <a:r>
              <a:rPr lang="en-US" dirty="0" err="1">
                <a:latin typeface="Avenir Next LT Pro" panose="020B0504020202020204" pitchFamily="34" charset="77"/>
              </a:rPr>
              <a:t>pemerintah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dalam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membuat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kebijakan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lingkungan</a:t>
            </a:r>
            <a:r>
              <a:rPr lang="en-US" dirty="0">
                <a:latin typeface="Avenir Next LT Pro" panose="020B050402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US" dirty="0">
              <a:latin typeface="Avenir Next LT Pro" panose="020B050402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latin typeface="Avenir Next LT Pro" panose="020B0504020202020204" pitchFamily="34" charset="77"/>
              </a:rPr>
              <a:t>Menurut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Saudara</a:t>
            </a:r>
            <a:r>
              <a:rPr lang="en-US" dirty="0">
                <a:latin typeface="Avenir Next LT Pro" panose="020B0504020202020204" pitchFamily="34" charset="77"/>
              </a:rPr>
              <a:t>,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apakah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proses yang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sama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berlaku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di Indonesia?</a:t>
            </a:r>
          </a:p>
          <a:p>
            <a:pPr>
              <a:lnSpc>
                <a:spcPct val="120000"/>
              </a:lnSpc>
            </a:pPr>
            <a:r>
              <a:rPr lang="en-US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Jelaskan</a:t>
            </a:r>
            <a:r>
              <a:rPr lang="en-US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!</a:t>
            </a:r>
          </a:p>
        </p:txBody>
      </p:sp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643E114A-FC11-3B48-B572-F7EACDEBF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1549" y="401346"/>
            <a:ext cx="1289155" cy="1289155"/>
          </a:xfrm>
          <a:prstGeom prst="rect">
            <a:avLst/>
          </a:prstGeom>
        </p:spPr>
      </p:pic>
      <p:pic>
        <p:nvPicPr>
          <p:cNvPr id="4" name="Picture 3" descr="A flag on a pole&#10;&#10;Description automatically generated with medium confidence">
            <a:extLst>
              <a:ext uri="{FF2B5EF4-FFF2-40B4-BE49-F238E27FC236}">
                <a16:creationId xmlns:a16="http://schemas.microsoft.com/office/drawing/2014/main" id="{92CC90F3-3081-1D4B-84E1-7DDB8187C9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704" y="33146"/>
            <a:ext cx="1829973" cy="18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6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8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Prinsip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Kebijakan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000" dirty="0">
                <a:solidFill>
                  <a:prstClr val="white"/>
                </a:solidFill>
                <a:latin typeface="Avenir Next LT Pro" panose="020B0504020202020204" pitchFamily="34" charset="77"/>
              </a:rPr>
              <a:t>[1]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1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 Bab 24; dan 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berbagai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sumber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7D3D70F-C3A4-A746-949D-DCAFD736F9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2145837"/>
              </p:ext>
            </p:extLst>
          </p:nvPr>
        </p:nvGraphicFramePr>
        <p:xfrm>
          <a:off x="513567" y="1590806"/>
          <a:ext cx="11148781" cy="320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299F648-2ADB-AE40-865F-B897D64CC1C4}"/>
              </a:ext>
            </a:extLst>
          </p:cNvPr>
          <p:cNvGrpSpPr/>
          <p:nvPr/>
        </p:nvGrpSpPr>
        <p:grpSpPr>
          <a:xfrm flipH="1">
            <a:off x="0" y="5504059"/>
            <a:ext cx="12192000" cy="901700"/>
            <a:chOff x="0" y="5504059"/>
            <a:chExt cx="12192000" cy="901700"/>
          </a:xfrm>
        </p:grpSpPr>
        <p:pic>
          <p:nvPicPr>
            <p:cNvPr id="10" name="Picture 9" descr="A picture containing nature, night sky&#10;&#10;Description automatically generated">
              <a:extLst>
                <a:ext uri="{FF2B5EF4-FFF2-40B4-BE49-F238E27FC236}">
                  <a16:creationId xmlns:a16="http://schemas.microsoft.com/office/drawing/2014/main" id="{76C9B79D-8FFC-3C41-87CD-D4C7C4AD0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504059"/>
              <a:ext cx="4064000" cy="901700"/>
            </a:xfrm>
            <a:prstGeom prst="rect">
              <a:avLst/>
            </a:prstGeom>
          </p:spPr>
        </p:pic>
        <p:pic>
          <p:nvPicPr>
            <p:cNvPr id="11" name="Picture 10" descr="A picture containing nature, night sky&#10;&#10;Description automatically generated">
              <a:extLst>
                <a:ext uri="{FF2B5EF4-FFF2-40B4-BE49-F238E27FC236}">
                  <a16:creationId xmlns:a16="http://schemas.microsoft.com/office/drawing/2014/main" id="{B38C3B64-893E-3044-8E60-536701AA3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64000" y="5504059"/>
              <a:ext cx="4064000" cy="901700"/>
            </a:xfrm>
            <a:prstGeom prst="rect">
              <a:avLst/>
            </a:prstGeom>
          </p:spPr>
        </p:pic>
        <p:pic>
          <p:nvPicPr>
            <p:cNvPr id="12" name="Picture 11" descr="A picture containing nature, night sky&#10;&#10;Description automatically generated">
              <a:extLst>
                <a:ext uri="{FF2B5EF4-FFF2-40B4-BE49-F238E27FC236}">
                  <a16:creationId xmlns:a16="http://schemas.microsoft.com/office/drawing/2014/main" id="{8DAD1C71-76DA-5447-B5AD-798F2E878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5504059"/>
              <a:ext cx="4064000" cy="90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50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8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Prinsip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Kebijakan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Lingkungan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Avenir Next LT Pro" panose="020B0504020202020204" pitchFamily="34" charset="77"/>
              </a:rPr>
              <a:t>[2]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6096001" y="6581001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 Bab 24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berbagai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sumber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7D3D70F-C3A4-A746-949D-DCAFD736F9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428680"/>
              </p:ext>
            </p:extLst>
          </p:nvPr>
        </p:nvGraphicFramePr>
        <p:xfrm>
          <a:off x="513567" y="1590806"/>
          <a:ext cx="11148781" cy="320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02F8018-8F85-1145-A46C-4046FAF18040}"/>
              </a:ext>
            </a:extLst>
          </p:cNvPr>
          <p:cNvSpPr txBox="1"/>
          <p:nvPr/>
        </p:nvSpPr>
        <p:spPr>
          <a:xfrm>
            <a:off x="832756" y="324433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>
                <a:latin typeface="Avenir Next LT Pro" panose="020B0504020202020204" pitchFamily="34" charset="77"/>
              </a:rPr>
              <a:t>Contoh</a:t>
            </a:r>
            <a:r>
              <a:rPr lang="en-US" sz="900" dirty="0">
                <a:latin typeface="Avenir Next LT Pro" panose="020B0504020202020204" pitchFamily="34" charset="77"/>
              </a:rPr>
              <a:t> SD </a:t>
            </a:r>
            <a:r>
              <a:rPr lang="en-US" sz="900" dirty="0" err="1">
                <a:latin typeface="Avenir Next LT Pro" panose="020B0504020202020204" pitchFamily="34" charset="77"/>
              </a:rPr>
              <a:t>energi</a:t>
            </a:r>
            <a:r>
              <a:rPr lang="en-US" sz="900" dirty="0">
                <a:latin typeface="Avenir Next LT Pro" panose="020B0504020202020204" pitchFamily="34" charset="77"/>
              </a:rPr>
              <a:t> </a:t>
            </a:r>
            <a:r>
              <a:rPr lang="en-US" sz="900" dirty="0" err="1">
                <a:latin typeface="Avenir Next LT Pro" panose="020B0504020202020204" pitchFamily="34" charset="77"/>
              </a:rPr>
              <a:t>dengan</a:t>
            </a:r>
            <a:r>
              <a:rPr lang="en-US" sz="900" dirty="0">
                <a:latin typeface="Avenir Next LT Pro" panose="020B0504020202020204" pitchFamily="34" charset="77"/>
              </a:rPr>
              <a:t> </a:t>
            </a:r>
            <a:r>
              <a:rPr lang="en-US" sz="900" dirty="0" err="1">
                <a:latin typeface="Avenir Next LT Pro" panose="020B0504020202020204" pitchFamily="34" charset="77"/>
              </a:rPr>
              <a:t>energi</a:t>
            </a:r>
            <a:r>
              <a:rPr lang="en-US" sz="900" dirty="0">
                <a:latin typeface="Avenir Next LT Pro" panose="020B0504020202020204" pitchFamily="34" charset="77"/>
              </a:rPr>
              <a:t> </a:t>
            </a:r>
          </a:p>
          <a:p>
            <a:pPr algn="ctr"/>
            <a:r>
              <a:rPr lang="en-US" sz="900" dirty="0" err="1">
                <a:latin typeface="Avenir Next LT Pro" panose="020B0504020202020204" pitchFamily="34" charset="77"/>
              </a:rPr>
              <a:t>bersih</a:t>
            </a:r>
            <a:r>
              <a:rPr lang="en-US" sz="900" dirty="0">
                <a:latin typeface="Avenir Next LT Pro" panose="020B0504020202020204" pitchFamily="34" charset="77"/>
              </a:rPr>
              <a:t> </a:t>
            </a:r>
            <a:r>
              <a:rPr lang="en-US" sz="900" dirty="0" err="1">
                <a:latin typeface="Avenir Next LT Pro" panose="020B0504020202020204" pitchFamily="34" charset="77"/>
              </a:rPr>
              <a:t>rendah</a:t>
            </a:r>
            <a:r>
              <a:rPr lang="en-US" sz="900" dirty="0">
                <a:latin typeface="Avenir Next LT Pro" panose="020B0504020202020204" pitchFamily="34" charset="77"/>
              </a:rPr>
              <a:t>/</a:t>
            </a:r>
            <a:r>
              <a:rPr lang="en-US" sz="900" dirty="0" err="1">
                <a:latin typeface="Avenir Next LT Pro" panose="020B0504020202020204" pitchFamily="34" charset="77"/>
              </a:rPr>
              <a:t>negatif</a:t>
            </a:r>
            <a:endParaRPr lang="en-US" sz="900" dirty="0">
              <a:latin typeface="Avenir Next LT Pro" panose="020B05040202020202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7F328-A297-9A49-982B-2F22BBB9ABEE}"/>
              </a:ext>
            </a:extLst>
          </p:cNvPr>
          <p:cNvSpPr txBox="1"/>
          <p:nvPr/>
        </p:nvSpPr>
        <p:spPr>
          <a:xfrm>
            <a:off x="1251139" y="186167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Shale Oil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BFA9B6-6530-714C-9A69-94E3A6E32CE8}"/>
              </a:ext>
            </a:extLst>
          </p:cNvPr>
          <p:cNvGrpSpPr/>
          <p:nvPr/>
        </p:nvGrpSpPr>
        <p:grpSpPr>
          <a:xfrm flipH="1">
            <a:off x="0" y="5504059"/>
            <a:ext cx="12192000" cy="901700"/>
            <a:chOff x="0" y="5504059"/>
            <a:chExt cx="12192000" cy="901700"/>
          </a:xfrm>
        </p:grpSpPr>
        <p:pic>
          <p:nvPicPr>
            <p:cNvPr id="11" name="Picture 10" descr="A picture containing nature, night sky&#10;&#10;Description automatically generated">
              <a:extLst>
                <a:ext uri="{FF2B5EF4-FFF2-40B4-BE49-F238E27FC236}">
                  <a16:creationId xmlns:a16="http://schemas.microsoft.com/office/drawing/2014/main" id="{4803B873-C695-DC47-997A-6B63B6CF2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504059"/>
              <a:ext cx="4064000" cy="901700"/>
            </a:xfrm>
            <a:prstGeom prst="rect">
              <a:avLst/>
            </a:prstGeom>
          </p:spPr>
        </p:pic>
        <p:pic>
          <p:nvPicPr>
            <p:cNvPr id="12" name="Picture 11" descr="A picture containing nature, night sky&#10;&#10;Description automatically generated">
              <a:extLst>
                <a:ext uri="{FF2B5EF4-FFF2-40B4-BE49-F238E27FC236}">
                  <a16:creationId xmlns:a16="http://schemas.microsoft.com/office/drawing/2014/main" id="{42476207-C579-5042-A27D-4EA03FB00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64000" y="5504059"/>
              <a:ext cx="4064000" cy="901700"/>
            </a:xfrm>
            <a:prstGeom prst="rect">
              <a:avLst/>
            </a:prstGeom>
          </p:spPr>
        </p:pic>
        <p:pic>
          <p:nvPicPr>
            <p:cNvPr id="13" name="Picture 12" descr="A picture containing nature, night sky&#10;&#10;Description automatically generated">
              <a:extLst>
                <a:ext uri="{FF2B5EF4-FFF2-40B4-BE49-F238E27FC236}">
                  <a16:creationId xmlns:a16="http://schemas.microsoft.com/office/drawing/2014/main" id="{F2655155-49D9-FD47-8840-54A0CAE9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5504059"/>
              <a:ext cx="4064000" cy="90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13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541338" indent="-541338"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Peran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Pemerintah</a:t>
            </a:r>
            <a:endParaRPr lang="en-US" sz="28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Ingat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materi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sebelumnya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! </a:t>
            </a:r>
            <a:b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</a:br>
            <a:r>
              <a:rPr lang="tr-TR" sz="1800" dirty="0" err="1">
                <a:latin typeface="Avenir Next LT Pro" panose="020B0504020202020204" pitchFamily="34" charset="77"/>
              </a:rPr>
              <a:t>Pembangunan</a:t>
            </a:r>
            <a:r>
              <a:rPr lang="tr-TR" sz="1800" dirty="0">
                <a:latin typeface="Avenir Next LT Pro" panose="020B0504020202020204" pitchFamily="34" charset="77"/>
              </a:rPr>
              <a:t> ekonomi </a:t>
            </a:r>
            <a:r>
              <a:rPr lang="tr-TR" sz="1800" dirty="0" err="1">
                <a:latin typeface="Avenir Next LT Pro" panose="020B0504020202020204" pitchFamily="34" charset="77"/>
              </a:rPr>
              <a:t>meningkatkan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kesejahteraan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masyarakat</a:t>
            </a:r>
            <a:r>
              <a:rPr lang="tr-TR" sz="1800" dirty="0">
                <a:latin typeface="Avenir Next LT Pro" panose="020B0504020202020204" pitchFamily="34" charset="77"/>
              </a:rPr>
              <a:t>, </a:t>
            </a:r>
            <a:r>
              <a:rPr lang="tr-TR" sz="1800" dirty="0" err="1">
                <a:latin typeface="Avenir Next LT Pro" panose="020B0504020202020204" pitchFamily="34" charset="77"/>
              </a:rPr>
              <a:t>namun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juga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dapat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mendegradasi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lingkungan</a:t>
            </a:r>
            <a:r>
              <a:rPr lang="tr-TR" sz="1800" dirty="0">
                <a:latin typeface="Avenir Next LT Pro" panose="020B0504020202020204" pitchFamily="34" charset="77"/>
              </a:rPr>
              <a:t>.   </a:t>
            </a:r>
          </a:p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Pengembangan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kebijakan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yang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tepat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oleh</a:t>
            </a:r>
            <a:r>
              <a:rPr lang="tr-TR" sz="1800" b="1" dirty="0">
                <a:solidFill>
                  <a:srgbClr val="521B93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521B93"/>
                </a:solidFill>
                <a:latin typeface="Avenir Next LT Pro" panose="020B0504020202020204" pitchFamily="34" charset="77"/>
              </a:rPr>
              <a:t>pemerintah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dapat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melindungi</a:t>
            </a:r>
            <a:r>
              <a:rPr lang="tr-TR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lingkungan</a:t>
            </a:r>
            <a:r>
              <a:rPr lang="tr-TR" sz="1800" dirty="0">
                <a:latin typeface="Avenir Next LT Pro" panose="020B0504020202020204" pitchFamily="34" charset="77"/>
              </a:rPr>
              <a:t> dan </a:t>
            </a:r>
            <a:r>
              <a:rPr lang="tr-TR" sz="1800" dirty="0" err="1">
                <a:latin typeface="Avenir Next LT Pro" panose="020B0504020202020204" pitchFamily="34" charset="77"/>
              </a:rPr>
              <a:t>kepentingan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publik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serta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mendorong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terwujudnya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pembangunan</a:t>
            </a:r>
            <a:r>
              <a:rPr lang="tr-TR" sz="1800" b="1" dirty="0">
                <a:solidFill>
                  <a:srgbClr val="129179"/>
                </a:solidFill>
                <a:latin typeface="Avenir Next LT Pro" panose="020B0504020202020204" pitchFamily="34" charset="77"/>
              </a:rPr>
              <a:t> ekonomi </a:t>
            </a:r>
            <a:r>
              <a:rPr lang="tr-TR" sz="1800" b="1" dirty="0" err="1">
                <a:solidFill>
                  <a:srgbClr val="129179"/>
                </a:solidFill>
                <a:latin typeface="Avenir Next LT Pro" panose="020B0504020202020204" pitchFamily="34" charset="77"/>
              </a:rPr>
              <a:t>berkelanjutan</a:t>
            </a:r>
            <a:r>
              <a:rPr lang="tr-TR" sz="1800" dirty="0">
                <a:latin typeface="Avenir Next LT Pro" panose="020B0504020202020204" pitchFamily="34" charset="77"/>
              </a:rPr>
              <a:t>. </a:t>
            </a: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Pemenuhan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kebutuhan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terlaksana</a:t>
            </a:r>
            <a:endParaRPr lang="tr-TR" sz="1800" dirty="0">
              <a:latin typeface="Avenir Next LT Pro" panose="020B0504020202020204" pitchFamily="34" charset="77"/>
            </a:endParaRP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1800" dirty="0" err="1">
                <a:latin typeface="Avenir Next LT Pro" panose="020B0504020202020204" pitchFamily="34" charset="77"/>
              </a:rPr>
              <a:t>Kerusakan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lingkungan</a:t>
            </a:r>
            <a:r>
              <a:rPr lang="tr-TR" sz="1800" dirty="0">
                <a:latin typeface="Avenir Next LT Pro" panose="020B0504020202020204" pitchFamily="34" charset="77"/>
              </a:rPr>
              <a:t> </a:t>
            </a:r>
            <a:r>
              <a:rPr lang="tr-TR" sz="1800" dirty="0" err="1">
                <a:latin typeface="Avenir Next LT Pro" panose="020B0504020202020204" pitchFamily="34" charset="77"/>
              </a:rPr>
              <a:t>diminimalisir</a:t>
            </a:r>
            <a:endParaRPr lang="tr-TR" sz="1800" dirty="0">
              <a:latin typeface="Avenir Next LT Pro" panose="020B0504020202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9A16B-6B71-9540-9CF4-B570BA8EC572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 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Bab 24;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kumparan.com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berita-terkini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/pengertian-dan-contoh-kegiatan-ekonomi-di-indonesia-1wMr8P6oYVM</a:t>
            </a:r>
          </a:p>
        </p:txBody>
      </p:sp>
      <p:pic>
        <p:nvPicPr>
          <p:cNvPr id="8" name="Picture 2" descr="Pengertian dan Contoh Kegiatan Ekonomi di Indonesia">
            <a:extLst>
              <a:ext uri="{FF2B5EF4-FFF2-40B4-BE49-F238E27FC236}">
                <a16:creationId xmlns:a16="http://schemas.microsoft.com/office/drawing/2014/main" id="{C6544A9B-B39F-4F46-B58D-3F261E1C2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2868" y="501042"/>
            <a:ext cx="5085565" cy="5675921"/>
          </a:xfrm>
          <a:prstGeom prst="roundRect">
            <a:avLst>
              <a:gd name="adj" fmla="val 3016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4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ngling 1" id="{AA2FD418-EEAA-E244-A160-26294AF65E0E}" vid="{58067E1F-DAD2-8B4A-9759-D997ED146E2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ngling 1" id="{AA2FD418-EEAA-E244-A160-26294AF65E0E}" vid="{58067E1F-DAD2-8B4A-9759-D997ED146E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6026</TotalTime>
  <Words>2534</Words>
  <Application>Microsoft Macintosh PowerPoint</Application>
  <PresentationFormat>Widescreen</PresentationFormat>
  <Paragraphs>275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Avenir Next LT Pro</vt:lpstr>
      <vt:lpstr>Calibri</vt:lpstr>
      <vt:lpstr>Calibri Light</vt:lpstr>
      <vt:lpstr>Wingdings</vt:lpstr>
      <vt:lpstr>Office Theme</vt:lpstr>
      <vt:lpstr>1_Office Theme</vt:lpstr>
      <vt:lpstr>Topik 13 Keberlanjutan Manusia sebagai Masyarakat II - Politik &amp; Lingkungan</vt:lpstr>
      <vt:lpstr>Capaian Pembelajaran Topik 12</vt:lpstr>
      <vt:lpstr>PowerPoint Presentation</vt:lpstr>
      <vt:lpstr>Apa itu “Politik”  dan “Kebijakan”?</vt:lpstr>
      <vt:lpstr>Kebijakan Lingkungan</vt:lpstr>
      <vt:lpstr>Proses Pembuatan  Kebijakan Lingkungan</vt:lpstr>
      <vt:lpstr>8 Prinsip dalam Pembuatan Kebijakan Lingkungan [1]</vt:lpstr>
      <vt:lpstr>8 Prinsip dalam Pembuatan Kebijakan Lingkungan [2]</vt:lpstr>
      <vt:lpstr>Peran Pemerintah</vt:lpstr>
      <vt:lpstr>PowerPoint Presentation</vt:lpstr>
      <vt:lpstr>Hukum &amp; Aturan Perundangan Indonesia</vt:lpstr>
      <vt:lpstr>Kilas Sejarah Kebijakan Lingkungan di Indonesia</vt:lpstr>
      <vt:lpstr>UU 32/2009 tentang  Perlindungan dan Pengelolaan Lingkungan Hidup</vt:lpstr>
      <vt:lpstr>UU 11/2020  tentang Cipta Kerja</vt:lpstr>
      <vt:lpstr>PP 22/2021 tentang Penyelenggaraan Perlindungan dan Pengelolaan Lingkungan Hidup</vt:lpstr>
      <vt:lpstr>Peraturan Presiden 98/2021 [29 Oktober 2021] </vt:lpstr>
      <vt:lpstr>Kasus Lingkungan Hidup</vt:lpstr>
      <vt:lpstr>Pencemaran Air Sungai  di Rancaekek</vt:lpstr>
      <vt:lpstr>Pencemaran Air Sungai  di Rancaekek</vt:lpstr>
      <vt:lpstr>PowerPoint Presentation</vt:lpstr>
      <vt:lpstr>Lembaga Swadaya Masyarakat</vt:lpstr>
      <vt:lpstr>Peran NGO/LSM</vt:lpstr>
      <vt:lpstr>Contoh LSM Lingkungan Skala Internasional: The Nature Conservancy (TNC)</vt:lpstr>
      <vt:lpstr>Contoh LSM Lingkungan Skala Nasional: Burung Indonesia</vt:lpstr>
      <vt:lpstr>Contoh LSM Lingkungan Skala Nasional: WALHI</vt:lpstr>
      <vt:lpstr>Contoh LSM Lingkungan Skala Lokal: Komunitas Rawayan</vt:lpstr>
      <vt:lpstr>Komunitas Rawayan juga berperan besar dalam upaya penanganan kebakaran hutan yang terjadi baru-baru ini.</vt:lpstr>
      <vt:lpstr>Selain sebagai komunitas, contoh ini juga menunjukkan peran individu dalam menginisiasi dan melaksanakan upaya pelestarian lingkungan.</vt:lpstr>
      <vt:lpstr>Peran Individu dalam Politik &amp; Kebijakan Lingkungan</vt:lpstr>
      <vt:lpstr>Diskusi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Arni Rahmawati Fahmi Sholihah</dc:creator>
  <cp:lastModifiedBy>Arni Rahmawati Fahmi Sholihah</cp:lastModifiedBy>
  <cp:revision>183</cp:revision>
  <dcterms:created xsi:type="dcterms:W3CDTF">2021-08-12T00:12:06Z</dcterms:created>
  <dcterms:modified xsi:type="dcterms:W3CDTF">2024-02-12T04:57:13Z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2024-02-12T04:42:32Z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29be0bef-5624-4ebe-a89a-22b7691e0169</vt:lpwstr>
  </property>
  <property fmtid="{D5CDD505-2E9C-101B-9397-08002B2CF9AE}" pid="8" name="MSIP_Label_38b525e5-f3da-4501-8f1e-526b6769fc56_ContentBits">
    <vt:lpwstr>0</vt:lpwstr>
  </property>
</Properties>
</file>